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sldIdLst>
    <p:sldId id="322" r:id="rId2"/>
    <p:sldId id="256" r:id="rId3"/>
    <p:sldId id="262" r:id="rId4"/>
    <p:sldId id="286" r:id="rId5"/>
    <p:sldId id="264" r:id="rId6"/>
    <p:sldId id="258" r:id="rId7"/>
    <p:sldId id="323" r:id="rId8"/>
    <p:sldId id="265" r:id="rId9"/>
    <p:sldId id="257" r:id="rId10"/>
    <p:sldId id="266" r:id="rId11"/>
    <p:sldId id="306" r:id="rId12"/>
    <p:sldId id="356" r:id="rId13"/>
    <p:sldId id="263" r:id="rId14"/>
    <p:sldId id="288" r:id="rId15"/>
    <p:sldId id="267" r:id="rId16"/>
    <p:sldId id="325" r:id="rId17"/>
    <p:sldId id="328" r:id="rId18"/>
    <p:sldId id="326" r:id="rId19"/>
    <p:sldId id="349" r:id="rId20"/>
    <p:sldId id="329" r:id="rId21"/>
    <p:sldId id="327" r:id="rId22"/>
    <p:sldId id="348" r:id="rId23"/>
    <p:sldId id="260" r:id="rId24"/>
    <p:sldId id="332" r:id="rId25"/>
    <p:sldId id="331" r:id="rId26"/>
    <p:sldId id="333" r:id="rId27"/>
    <p:sldId id="330" r:id="rId28"/>
    <p:sldId id="334" r:id="rId29"/>
    <p:sldId id="335" r:id="rId30"/>
    <p:sldId id="336" r:id="rId31"/>
    <p:sldId id="308" r:id="rId32"/>
    <p:sldId id="310" r:id="rId33"/>
    <p:sldId id="309" r:id="rId34"/>
    <p:sldId id="324" r:id="rId35"/>
    <p:sldId id="293" r:id="rId36"/>
    <p:sldId id="337" r:id="rId37"/>
    <p:sldId id="338" r:id="rId38"/>
    <p:sldId id="269" r:id="rId39"/>
    <p:sldId id="271" r:id="rId40"/>
    <p:sldId id="290" r:id="rId41"/>
    <p:sldId id="354" r:id="rId42"/>
    <p:sldId id="345" r:id="rId43"/>
    <p:sldId id="296" r:id="rId44"/>
    <p:sldId id="298" r:id="rId45"/>
    <p:sldId id="321" r:id="rId46"/>
    <p:sldId id="297" r:id="rId47"/>
    <p:sldId id="301" r:id="rId48"/>
    <p:sldId id="272" r:id="rId49"/>
    <p:sldId id="275" r:id="rId50"/>
    <p:sldId id="339" r:id="rId51"/>
    <p:sldId id="346" r:id="rId52"/>
    <p:sldId id="294" r:id="rId53"/>
    <p:sldId id="351" r:id="rId54"/>
    <p:sldId id="352" r:id="rId55"/>
    <p:sldId id="274" r:id="rId56"/>
    <p:sldId id="295" r:id="rId57"/>
    <p:sldId id="299" r:id="rId58"/>
    <p:sldId id="342" r:id="rId59"/>
    <p:sldId id="300" r:id="rId60"/>
    <p:sldId id="303" r:id="rId61"/>
    <p:sldId id="304" r:id="rId62"/>
    <p:sldId id="305" r:id="rId63"/>
    <p:sldId id="302" r:id="rId64"/>
    <p:sldId id="277" r:id="rId65"/>
    <p:sldId id="273" r:id="rId66"/>
    <p:sldId id="276" r:id="rId67"/>
    <p:sldId id="341" r:id="rId68"/>
    <p:sldId id="291" r:id="rId69"/>
    <p:sldId id="278" r:id="rId70"/>
    <p:sldId id="279" r:id="rId71"/>
    <p:sldId id="281" r:id="rId72"/>
    <p:sldId id="340" r:id="rId73"/>
    <p:sldId id="347" r:id="rId74"/>
    <p:sldId id="350" r:id="rId75"/>
    <p:sldId id="292" r:id="rId76"/>
    <p:sldId id="316" r:id="rId77"/>
    <p:sldId id="312" r:id="rId78"/>
    <p:sldId id="313" r:id="rId79"/>
    <p:sldId id="314" r:id="rId80"/>
    <p:sldId id="282" r:id="rId81"/>
    <p:sldId id="343" r:id="rId82"/>
    <p:sldId id="283" r:id="rId83"/>
    <p:sldId id="284" r:id="rId84"/>
    <p:sldId id="355" r:id="rId85"/>
    <p:sldId id="353" r:id="rId86"/>
    <p:sldId id="285" r:id="rId87"/>
    <p:sldId id="289"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4E4E"/>
    <a:srgbClr val="4D5750"/>
    <a:srgbClr val="1B388E"/>
    <a:srgbClr val="EDFA3A"/>
    <a:srgbClr val="62A234"/>
    <a:srgbClr val="1C6E3B"/>
    <a:srgbClr val="218446"/>
    <a:srgbClr val="6DC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78829" autoAdjust="0"/>
  </p:normalViewPr>
  <p:slideViewPr>
    <p:cSldViewPr snapToGrid="0" snapToObjects="1">
      <p:cViewPr varScale="1">
        <p:scale>
          <a:sx n="73" d="100"/>
          <a:sy n="73" d="100"/>
        </p:scale>
        <p:origin x="1360" y="184"/>
      </p:cViewPr>
      <p:guideLst>
        <p:guide orient="horz" pos="2160"/>
        <p:guide pos="2880"/>
      </p:guideLst>
    </p:cSldViewPr>
  </p:slideViewPr>
  <p:outlineViewPr>
    <p:cViewPr>
      <p:scale>
        <a:sx n="33" d="100"/>
        <a:sy n="33" d="100"/>
      </p:scale>
      <p:origin x="0" y="162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3BB01-0AB2-7548-8811-096A2E3F9D38}" type="datetimeFigureOut">
              <a:rPr lang="en-US" smtClean="0"/>
              <a:pPr/>
              <a:t>12/18/24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DC9247-0E9D-C74E-95F5-E1B99E9E6231}" type="slidenum">
              <a:rPr lang="en-US" smtClean="0"/>
              <a:pPr/>
              <a:t>‹#›</a:t>
            </a:fld>
            <a:endParaRPr lang="en-US"/>
          </a:p>
        </p:txBody>
      </p:sp>
    </p:spTree>
    <p:extLst>
      <p:ext uri="{BB962C8B-B14F-4D97-AF65-F5344CB8AC3E}">
        <p14:creationId xmlns:p14="http://schemas.microsoft.com/office/powerpoint/2010/main" val="21832973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a:t>
            </a:fld>
            <a:endParaRPr lang="en-US"/>
          </a:p>
        </p:txBody>
      </p:sp>
    </p:spTree>
    <p:extLst>
      <p:ext uri="{BB962C8B-B14F-4D97-AF65-F5344CB8AC3E}">
        <p14:creationId xmlns:p14="http://schemas.microsoft.com/office/powerpoint/2010/main" val="3388704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TYPE</a:t>
            </a:r>
            <a:r>
              <a:rPr lang="en-US" baseline="0" dirty="0"/>
              <a:t> to </a:t>
            </a:r>
            <a:r>
              <a:rPr lang="en-US" dirty="0"/>
              <a:t>SOUNDPROOF</a:t>
            </a:r>
            <a:r>
              <a:rPr lang="en-US" baseline="0" dirty="0"/>
              <a:t> WEATHERPROOF CANOPY/CONTAINER TYPE to TRAILER MOUNTED TYPE</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15</a:t>
            </a:fld>
            <a:endParaRPr lang="en-US"/>
          </a:p>
        </p:txBody>
      </p:sp>
    </p:spTree>
    <p:extLst>
      <p:ext uri="{BB962C8B-B14F-4D97-AF65-F5344CB8AC3E}">
        <p14:creationId xmlns:p14="http://schemas.microsoft.com/office/powerpoint/2010/main" val="46554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STANDARD BAIFA DISTRIBUTOR TYPE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8-1500kVA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UPGRADE BASED ON S, LOWEST NOISE WITH LOW FOOTPRINT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300-700kVA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16</a:t>
            </a:fld>
            <a:endParaRPr lang="en-US"/>
          </a:p>
        </p:txBody>
      </p:sp>
    </p:spTree>
    <p:extLst>
      <p:ext uri="{BB962C8B-B14F-4D97-AF65-F5344CB8AC3E}">
        <p14:creationId xmlns:p14="http://schemas.microsoft.com/office/powerpoint/2010/main" val="3417356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INTERCHANGEABLE</a:t>
            </a:r>
            <a:r>
              <a:rPr lang="en-US" sz="1200" kern="1200" baseline="0" dirty="0">
                <a:solidFill>
                  <a:schemeClr val="tx1"/>
                </a:solidFill>
                <a:effectLst/>
                <a:latin typeface="+mn-lt"/>
                <a:ea typeface="+mn-ea"/>
                <a:cs typeface="+mn-cs"/>
              </a:rPr>
              <a:t> BETWEEN OPEN AND SOUNDPROOF </a:t>
            </a:r>
            <a:r>
              <a:rPr lang="en-US" sz="1200" kern="1200" dirty="0">
                <a:solidFill>
                  <a:schemeClr val="tx1"/>
                </a:solidFill>
                <a:effectLst/>
                <a:latin typeface="+mn-lt"/>
                <a:ea typeface="+mn-ea"/>
                <a:cs typeface="+mn-cs"/>
              </a:rPr>
              <a:t>FOR STOCK, FLEXIBLE TO UPGRADE IP LEVEL &amp; NOISE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300-1500kVA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SAE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STACKABLE, INTERCHANGEABLE BETWEEN OPEN AND SOUNDPROOF, AND FLEXIBLE TO UPGRADE FUEL TANK</a:t>
            </a:r>
            <a:r>
              <a:rPr lang="en-US" sz="1200" kern="1200" baseline="0" dirty="0">
                <a:solidFill>
                  <a:schemeClr val="tx1"/>
                </a:solidFill>
                <a:effectLst/>
                <a:latin typeface="+mn-lt"/>
                <a:ea typeface="+mn-ea"/>
                <a:cs typeface="+mn-cs"/>
              </a:rPr>
              <a:t> FOR TELECOM OR RENTAL APPLICATIONS.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25-150kVA</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17</a:t>
            </a:fld>
            <a:endParaRPr lang="en-US"/>
          </a:p>
        </p:txBody>
      </p:sp>
    </p:spTree>
    <p:extLst>
      <p:ext uri="{BB962C8B-B14F-4D97-AF65-F5344CB8AC3E}">
        <p14:creationId xmlns:p14="http://schemas.microsoft.com/office/powerpoint/2010/main" val="287526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DESIGNED FOR RENTAL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ATTENUATED AIR INTAKE AND DISCHARGE, 2.5mm CANOPY, DUAL SILENCER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 DESIGNED FOR RENTAL WITH LOW NOISE REQUIREMENT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RSL+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 SINGLE POINT LIFTING, DESIGNED FOR RENTAL WITH LOW NOISE REQUIREMENT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18</a:t>
            </a:fld>
            <a:endParaRPr lang="en-US"/>
          </a:p>
        </p:txBody>
      </p:sp>
    </p:spTree>
    <p:extLst>
      <p:ext uri="{BB962C8B-B14F-4D97-AF65-F5344CB8AC3E}">
        <p14:creationId xmlns:p14="http://schemas.microsoft.com/office/powerpoint/2010/main" val="11333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DESIGNED FOR RENTAL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ATTENUATED AIR INTAKE AND DISCHARGE, 2.5mm CANOPY, DUAL SILENCER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 DESIGNED FOR RENTAL WITH LOW NOISE REQUIREMENT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RSL+ CANOPY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 SINGLE POINT LIFTING, DESIGNED FOR RENTAL WITH LOW NOISE REQUIREMENT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25-700kVA</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19</a:t>
            </a:fld>
            <a:endParaRPr lang="en-US"/>
          </a:p>
        </p:txBody>
      </p:sp>
    </p:spTree>
    <p:extLst>
      <p:ext uri="{BB962C8B-B14F-4D97-AF65-F5344CB8AC3E}">
        <p14:creationId xmlns:p14="http://schemas.microsoft.com/office/powerpoint/2010/main" val="323827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20</a:t>
            </a:fld>
            <a:endParaRPr lang="en-US"/>
          </a:p>
        </p:txBody>
      </p:sp>
    </p:spTree>
    <p:extLst>
      <p:ext uri="{BB962C8B-B14F-4D97-AF65-F5344CB8AC3E}">
        <p14:creationId xmlns:p14="http://schemas.microsoft.com/office/powerpoint/2010/main" val="113339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STANDARD SOUNDPROOF</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GP 750-1125kVA; 20ft HC 1250-1500kVA; 40ft HC 1500kVA ABOVE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RENTAL SOUNDPROOF, AIR INTAKE&amp;DISCHARGE FOLDABLE AIRDUCT IMPROVE IP LEVEL AND NOISE ; WALL MOUNT BREAKER AND CONTROL FOR LOW NOISE OPERATION;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GP 750-1125kVA; 20ft HC 1250-1500kVA; 40ft HC 1500kVA ABOVE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INCLUDES ALL RS FEATURES, UPGRADE INTERNAL INTAKE&amp;DISCHARGE ATTENUATOR, UPGRADE TOP AIR DISCHARGE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HC 750-1125kVA; 40ft HC 1500kVA ABOVE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LOWEST NOISE SOLUTIONS; INCLUDES ALL RS FEATURES; UPGRADE MOTOR DRIVEN RADIATOR WITH ENIGNE ROOM SEGREGATION.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FEATURES: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UPGRADE NOISE: ENGINE ROOM MOTOR DRIVEN FAN; SUPER SILENT MOTOR; INTAKE INTERNAL AIRDUCT+ATTENUATOR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SAVE FUEL AND LOWER NOISE ON VARIABLE LOAD: VSD DRIVE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IMPROVE IP LEVEL: G3 AIRFILTER IMPROVE ENGINE ROOM IP54</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HC 750-1500kVA; 40ft HC 1500kVA ABOVE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21</a:t>
            </a:fld>
            <a:endParaRPr lang="en-US"/>
          </a:p>
        </p:txBody>
      </p:sp>
    </p:spTree>
    <p:extLst>
      <p:ext uri="{BB962C8B-B14F-4D97-AF65-F5344CB8AC3E}">
        <p14:creationId xmlns:p14="http://schemas.microsoft.com/office/powerpoint/2010/main" val="1178532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STANDARD SOUNDPROOF</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GP 750-1125kVA; 20ft HC 1250-1500kVA; 40ft HC 1500kVA ABOVE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RENTAL SOUNDPROOF, AIR INTAKE&amp;DISCHARGE FOLDABLE AIRDUCT IMPROVE IP LEVEL AND NOISE ; WALL MOUNT BREAKER AND CONTROL FOR LOW NOISE OPERATION;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GP 750-1125kVA; 20ft HC 1250-1500kVA; 40ft HC 1500kVA ABOVE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INCLUDES ALL RS FEATURES, UPGRADE INTERNAL INTAKE&amp;DISCHARGE ATTENUATOR, UPGRADE TOP AIR DISCHARGE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HC 750-1125kVA; 40ft HC 1500kVA ABOVE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RS+ CONTAINER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LOWEST NOISE SOLUTIONS; INCLUDES ALL RS FEATURES; UPGRADE MOTOR DRIVEN RADIATOR WITH ENIGNE ROOM SEGREGATION.</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FEATURES: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UPGRADE NOISE: ENGINE ROOM MOTOR DRIVEN FAN; SUPER SILENT MOTOR; INTAKE INTERNAL AIRDUCT+ATTENUATOR</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SAVE FUEL AND LOWER NOISE ON VARIABLE LOAD: VSD DRIVE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-FURTHER IMPROVE IP LEVEL: G3 AIRFILTER IMPROVE ENGINE ROOM IP54</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RANGE: 20ft HC 750-1500kVA; 40ft HC 1500kVA ABOVE</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22</a:t>
            </a:fld>
            <a:endParaRPr lang="en-US"/>
          </a:p>
        </p:txBody>
      </p:sp>
    </p:spTree>
    <p:extLst>
      <p:ext uri="{BB962C8B-B14F-4D97-AF65-F5344CB8AC3E}">
        <p14:creationId xmlns:p14="http://schemas.microsoft.com/office/powerpoint/2010/main" val="296479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BAIFA COMPETITIVE DIESEL PRIME RANGE: CUMMINS, VOLVO, MTU</a:t>
            </a:r>
          </a:p>
          <a:p>
            <a:r>
              <a:rPr lang="en-US" dirty="0"/>
              <a:t>BAIFA COMPETTIVE DIESEL</a:t>
            </a:r>
            <a:r>
              <a:rPr lang="en-US" baseline="0" dirty="0"/>
              <a:t> </a:t>
            </a:r>
            <a:r>
              <a:rPr lang="en-US" dirty="0"/>
              <a:t>STANDBY RANGE: BAUDOUIN, DOOSAN,</a:t>
            </a:r>
            <a:r>
              <a:rPr lang="en-US" baseline="0" dirty="0"/>
              <a:t> SME</a:t>
            </a:r>
          </a:p>
          <a:p>
            <a:r>
              <a:rPr lang="en-US" baseline="0" dirty="0"/>
              <a:t>BIODIESEL: SCANIA</a:t>
            </a:r>
          </a:p>
          <a:p>
            <a:r>
              <a:rPr lang="en-US" baseline="0" dirty="0"/>
              <a:t>MARINE: CUMMINS</a:t>
            </a:r>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23</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24</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PAST 32 years, </a:t>
            </a:r>
            <a:r>
              <a:rPr lang="en-US" baseline="0" dirty="0" err="1"/>
              <a:t>Baifa</a:t>
            </a:r>
            <a:r>
              <a:rPr lang="en-US" baseline="0" dirty="0"/>
              <a:t> build our global business together with our global partners.</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a:t>
            </a:fld>
            <a:endParaRPr lang="en-US"/>
          </a:p>
        </p:txBody>
      </p:sp>
    </p:spTree>
    <p:extLst>
      <p:ext uri="{BB962C8B-B14F-4D97-AF65-F5344CB8AC3E}">
        <p14:creationId xmlns:p14="http://schemas.microsoft.com/office/powerpoint/2010/main" val="420264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25</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26</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27</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28</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29</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30</a:t>
            </a:fld>
            <a:endParaRPr lang="en-US"/>
          </a:p>
        </p:txBody>
      </p:sp>
    </p:spTree>
    <p:extLst>
      <p:ext uri="{BB962C8B-B14F-4D97-AF65-F5344CB8AC3E}">
        <p14:creationId xmlns:p14="http://schemas.microsoft.com/office/powerpoint/2010/main" val="615572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31</a:t>
            </a:fld>
            <a:endParaRPr lang="en-US"/>
          </a:p>
        </p:txBody>
      </p:sp>
    </p:spTree>
    <p:extLst>
      <p:ext uri="{BB962C8B-B14F-4D97-AF65-F5344CB8AC3E}">
        <p14:creationId xmlns:p14="http://schemas.microsoft.com/office/powerpoint/2010/main" val="219985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BAIFA MARINE</a:t>
            </a:r>
            <a:r>
              <a:rPr lang="en-US" baseline="0" dirty="0"/>
              <a:t> GENERATORS INCLUDES: AUXILIARY TYPE COOLED SEAWATER BY HEAT EXCHANGER; EMERGENCY TYPE COOL BY AIR VIA BELT DRIVEN RADIATOR WITH DUAL STARTING SYSTEM; MARINE DECK TYPE FOR PORT OR EMERGENCY APPLICATION.</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32</a:t>
            </a:fld>
            <a:endParaRPr lang="en-US"/>
          </a:p>
        </p:txBody>
      </p:sp>
    </p:spTree>
    <p:extLst>
      <p:ext uri="{BB962C8B-B14F-4D97-AF65-F5344CB8AC3E}">
        <p14:creationId xmlns:p14="http://schemas.microsoft.com/office/powerpoint/2010/main" val="807232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VTM7</a:t>
            </a:r>
            <a:r>
              <a:rPr lang="en-US" baseline="0" dirty="0"/>
              <a:t> MOST POPULAR MODEL FOR ROAD CONSTRUCTION AND CONSTRUCTION SITE. IT IS LOW FOOTPRINT, EASY TO MOVE AND LOW CAPEX&amp;OPEX.</a:t>
            </a:r>
          </a:p>
          <a:p>
            <a:endParaRPr lang="en-US" baseline="0" dirty="0"/>
          </a:p>
          <a:p>
            <a:r>
              <a:rPr lang="en-US" baseline="0" dirty="0"/>
              <a:t>FH9 FOR HIGH DUTY MINING SITE, WITH MAX OF LIGHTS. HYDRAULIC MAST BOOM, HYDRAULIC LEGS AND HYDRAULIC MAST ROTATION. AVAILBLE IN DC SYSTEM.</a:t>
            </a:r>
          </a:p>
          <a:p>
            <a:endParaRPr lang="en-US" baseline="0" dirty="0"/>
          </a:p>
          <a:p>
            <a:r>
              <a:rPr lang="en-US" baseline="0" dirty="0"/>
              <a:t>LM9: TRADITIONAL BOOM FOR 9M. CAN FIT 22 UNITS IN ONE 40FT.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VTH9; MOST POPULAR HYDRAULIC MAST LIGHTING TOWER WITH ELECTRIC LIGHT TILT. AVAILBLE IN DC SYSTEM.</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33</a:t>
            </a:fld>
            <a:endParaRPr lang="en-US"/>
          </a:p>
        </p:txBody>
      </p:sp>
    </p:spTree>
    <p:extLst>
      <p:ext uri="{BB962C8B-B14F-4D97-AF65-F5344CB8AC3E}">
        <p14:creationId xmlns:p14="http://schemas.microsoft.com/office/powerpoint/2010/main" val="722150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34</a:t>
            </a:fld>
            <a:endParaRPr lang="en-US"/>
          </a:p>
        </p:txBody>
      </p:sp>
    </p:spTree>
    <p:extLst>
      <p:ext uri="{BB962C8B-B14F-4D97-AF65-F5344CB8AC3E}">
        <p14:creationId xmlns:p14="http://schemas.microsoft.com/office/powerpoint/2010/main" val="384396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BAIFA GROUP</a:t>
            </a:r>
          </a:p>
          <a:p>
            <a:r>
              <a:rPr lang="en-US" dirty="0"/>
              <a:t>- </a:t>
            </a:r>
            <a:r>
              <a:rPr lang="en-US" dirty="0" err="1"/>
              <a:t>Baifa</a:t>
            </a:r>
            <a:r>
              <a:rPr lang="en-US" dirty="0"/>
              <a:t> power </a:t>
            </a:r>
            <a:r>
              <a:rPr lang="en-US" dirty="0" err="1"/>
              <a:t>wuxi</a:t>
            </a:r>
            <a:r>
              <a:rPr lang="en-US" baseline="0" dirty="0"/>
              <a:t> for main manufacturer activities and trading.</a:t>
            </a:r>
          </a:p>
          <a:p>
            <a:r>
              <a:rPr lang="en-US" baseline="0" dirty="0"/>
              <a:t>- </a:t>
            </a:r>
            <a:r>
              <a:rPr lang="en-US" baseline="0" dirty="0" err="1"/>
              <a:t>Titlis</a:t>
            </a:r>
            <a:r>
              <a:rPr lang="en-US" baseline="0" dirty="0"/>
              <a:t> power Singapore for trade and overseas origin generator units</a:t>
            </a:r>
          </a:p>
          <a:p>
            <a:pPr marL="171450" indent="-171450">
              <a:buFontTx/>
              <a:buChar char="-"/>
            </a:pPr>
            <a:r>
              <a:rPr lang="en-US" baseline="0" dirty="0" err="1"/>
              <a:t>Baifa</a:t>
            </a:r>
            <a:r>
              <a:rPr lang="en-US" baseline="0" dirty="0"/>
              <a:t> power international for engine import and trading</a:t>
            </a:r>
          </a:p>
          <a:p>
            <a:pPr marL="171450" indent="-171450">
              <a:buFontTx/>
              <a:buChar char="-"/>
            </a:pPr>
            <a:r>
              <a:rPr lang="en-US" baseline="0" dirty="0" err="1"/>
              <a:t>Baifa</a:t>
            </a:r>
            <a:r>
              <a:rPr lang="en-US" baseline="0" dirty="0"/>
              <a:t> power engineering for EPC and rental</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a:t>
            </a:fld>
            <a:endParaRPr lang="en-US"/>
          </a:p>
        </p:txBody>
      </p:sp>
    </p:spTree>
    <p:extLst>
      <p:ext uri="{BB962C8B-B14F-4D97-AF65-F5344CB8AC3E}">
        <p14:creationId xmlns:p14="http://schemas.microsoft.com/office/powerpoint/2010/main" val="2670190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BF SERIES CONTROLLER;</a:t>
            </a:r>
            <a:r>
              <a:rPr lang="en-US" baseline="0" dirty="0"/>
              <a:t> BF61 FUNCTION=DSE6120; BF62 FUNCTION=DSE7320. MOST VALUE FOR MONEY ON OPERATION AND MAINTENANCE. AVAILBLE IN DISTRIBUTOR.</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35</a:t>
            </a:fld>
            <a:endParaRPr lang="en-US"/>
          </a:p>
        </p:txBody>
      </p:sp>
    </p:spTree>
    <p:extLst>
      <p:ext uri="{BB962C8B-B14F-4D97-AF65-F5344CB8AC3E}">
        <p14:creationId xmlns:p14="http://schemas.microsoft.com/office/powerpoint/2010/main" val="107856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a:t>
            </a:r>
            <a:r>
              <a:rPr lang="en-US" baseline="0" dirty="0"/>
              <a:t> SAMSUNG CITY IN CHINA, TOTAL 4+4 UNITS SUPPLIED.</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38</a:t>
            </a:fld>
            <a:endParaRPr lang="en-US"/>
          </a:p>
        </p:txBody>
      </p:sp>
    </p:spTree>
    <p:extLst>
      <p:ext uri="{BB962C8B-B14F-4D97-AF65-F5344CB8AC3E}">
        <p14:creationId xmlns:p14="http://schemas.microsoft.com/office/powerpoint/2010/main" val="1120216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SEMI-CONDUCT</a:t>
            </a:r>
          </a:p>
        </p:txBody>
      </p:sp>
      <p:sp>
        <p:nvSpPr>
          <p:cNvPr id="4" name="Slide Number Placeholder 3"/>
          <p:cNvSpPr>
            <a:spLocks noGrp="1"/>
          </p:cNvSpPr>
          <p:nvPr>
            <p:ph type="sldNum" sz="quarter" idx="10"/>
          </p:nvPr>
        </p:nvSpPr>
        <p:spPr/>
        <p:txBody>
          <a:bodyPr/>
          <a:lstStyle/>
          <a:p>
            <a:fld id="{E4DC9247-0E9D-C74E-95F5-E1B99E9E6231}" type="slidenum">
              <a:rPr lang="en-US" smtClean="0"/>
              <a:pPr/>
              <a:t>39</a:t>
            </a:fld>
            <a:endParaRPr lang="en-US"/>
          </a:p>
        </p:txBody>
      </p:sp>
    </p:spTree>
    <p:extLst>
      <p:ext uri="{BB962C8B-B14F-4D97-AF65-F5344CB8AC3E}">
        <p14:creationId xmlns:p14="http://schemas.microsoft.com/office/powerpoint/2010/main" val="161837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 PANT</a:t>
            </a:r>
          </a:p>
        </p:txBody>
      </p:sp>
      <p:sp>
        <p:nvSpPr>
          <p:cNvPr id="4" name="Slide Number Placeholder 3"/>
          <p:cNvSpPr>
            <a:spLocks noGrp="1"/>
          </p:cNvSpPr>
          <p:nvPr>
            <p:ph type="sldNum" sz="quarter" idx="10"/>
          </p:nvPr>
        </p:nvSpPr>
        <p:spPr/>
        <p:txBody>
          <a:bodyPr/>
          <a:lstStyle/>
          <a:p>
            <a:fld id="{E4DC9247-0E9D-C74E-95F5-E1B99E9E6231}" type="slidenum">
              <a:rPr lang="en-US" smtClean="0"/>
              <a:pPr/>
              <a:t>40</a:t>
            </a:fld>
            <a:endParaRPr lang="en-US"/>
          </a:p>
        </p:txBody>
      </p:sp>
    </p:spTree>
    <p:extLst>
      <p:ext uri="{BB962C8B-B14F-4D97-AF65-F5344CB8AC3E}">
        <p14:creationId xmlns:p14="http://schemas.microsoft.com/office/powerpoint/2010/main" val="1061608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 PANT</a:t>
            </a:r>
          </a:p>
        </p:txBody>
      </p:sp>
      <p:sp>
        <p:nvSpPr>
          <p:cNvPr id="4" name="Slide Number Placeholder 3"/>
          <p:cNvSpPr>
            <a:spLocks noGrp="1"/>
          </p:cNvSpPr>
          <p:nvPr>
            <p:ph type="sldNum" sz="quarter" idx="10"/>
          </p:nvPr>
        </p:nvSpPr>
        <p:spPr/>
        <p:txBody>
          <a:bodyPr/>
          <a:lstStyle/>
          <a:p>
            <a:fld id="{E4DC9247-0E9D-C74E-95F5-E1B99E9E6231}" type="slidenum">
              <a:rPr lang="en-US" smtClean="0"/>
              <a:pPr/>
              <a:t>41</a:t>
            </a:fld>
            <a:endParaRPr lang="en-US"/>
          </a:p>
        </p:txBody>
      </p:sp>
    </p:spTree>
    <p:extLst>
      <p:ext uri="{BB962C8B-B14F-4D97-AF65-F5344CB8AC3E}">
        <p14:creationId xmlns:p14="http://schemas.microsoft.com/office/powerpoint/2010/main" val="2114439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BAIFA OVERSEAS</a:t>
            </a:r>
            <a:r>
              <a:rPr lang="en-US" baseline="0" dirty="0"/>
              <a:t> </a:t>
            </a:r>
            <a:r>
              <a:rPr lang="en-US" dirty="0"/>
              <a:t>TURNKEY PROJECT. PROVIDES ALL ACCESSORIES FOR</a:t>
            </a:r>
            <a:r>
              <a:rPr lang="en-US" baseline="0" dirty="0"/>
              <a:t> THE PROJECT.</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42</a:t>
            </a:fld>
            <a:endParaRPr lang="en-US"/>
          </a:p>
        </p:txBody>
      </p:sp>
    </p:spTree>
    <p:extLst>
      <p:ext uri="{BB962C8B-B14F-4D97-AF65-F5344CB8AC3E}">
        <p14:creationId xmlns:p14="http://schemas.microsoft.com/office/powerpoint/2010/main" val="2629220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43</a:t>
            </a:fld>
            <a:endParaRPr lang="en-US"/>
          </a:p>
        </p:txBody>
      </p:sp>
    </p:spTree>
    <p:extLst>
      <p:ext uri="{BB962C8B-B14F-4D97-AF65-F5344CB8AC3E}">
        <p14:creationId xmlns:p14="http://schemas.microsoft.com/office/powerpoint/2010/main" val="1753113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ASIA TALLEST</a:t>
            </a:r>
            <a:r>
              <a:rPr lang="en-US" baseline="0" dirty="0"/>
              <a:t> TOWER</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44</a:t>
            </a:fld>
            <a:endParaRPr lang="en-US"/>
          </a:p>
        </p:txBody>
      </p:sp>
    </p:spTree>
    <p:extLst>
      <p:ext uri="{BB962C8B-B14F-4D97-AF65-F5344CB8AC3E}">
        <p14:creationId xmlns:p14="http://schemas.microsoft.com/office/powerpoint/2010/main" val="2680255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BAIFA IS THE FIRST TO INTRODUCT MITSUBISHI CHINA</a:t>
            </a:r>
            <a:r>
              <a:rPr lang="en-US" baseline="0" dirty="0"/>
              <a:t> TO UAE PROJECT.</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45</a:t>
            </a:fld>
            <a:endParaRPr lang="en-US"/>
          </a:p>
        </p:txBody>
      </p:sp>
    </p:spTree>
    <p:extLst>
      <p:ext uri="{BB962C8B-B14F-4D97-AF65-F5344CB8AC3E}">
        <p14:creationId xmlns:p14="http://schemas.microsoft.com/office/powerpoint/2010/main" val="503783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5 STARS</a:t>
            </a:r>
            <a:r>
              <a:rPr lang="en-US" baseline="0" dirty="0"/>
              <a:t> HOTEL REFERENCE IN CHINA.</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46</a:t>
            </a:fld>
            <a:endParaRPr lang="en-US"/>
          </a:p>
        </p:txBody>
      </p:sp>
    </p:spTree>
    <p:extLst>
      <p:ext uri="{BB962C8B-B14F-4D97-AF65-F5344CB8AC3E}">
        <p14:creationId xmlns:p14="http://schemas.microsoft.com/office/powerpoint/2010/main" val="295479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5</a:t>
            </a:fld>
            <a:endParaRPr lang="en-US"/>
          </a:p>
        </p:txBody>
      </p:sp>
    </p:spTree>
    <p:extLst>
      <p:ext uri="{BB962C8B-B14F-4D97-AF65-F5344CB8AC3E}">
        <p14:creationId xmlns:p14="http://schemas.microsoft.com/office/powerpoint/2010/main" val="2173649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LOTS OF 5 STARS</a:t>
            </a:r>
            <a:r>
              <a:rPr lang="en-US" baseline="0" dirty="0"/>
              <a:t> HOTEL REFERENCE IN CHINA AND WORLD WIDE.</a:t>
            </a:r>
            <a:endParaRPr lang="en-US" dirty="0"/>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47</a:t>
            </a:fld>
            <a:endParaRPr lang="en-US"/>
          </a:p>
        </p:txBody>
      </p:sp>
    </p:spTree>
    <p:extLst>
      <p:ext uri="{BB962C8B-B14F-4D97-AF65-F5344CB8AC3E}">
        <p14:creationId xmlns:p14="http://schemas.microsoft.com/office/powerpoint/2010/main" val="3737436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IP55 SOLUTION</a:t>
            </a:r>
            <a:r>
              <a:rPr lang="en-US" baseline="0" dirty="0"/>
              <a:t> TO PREVENT DUSTY MINING ENVIROMENT USING RS+ CONTAINER.</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48</a:t>
            </a:fld>
            <a:endParaRPr lang="en-US"/>
          </a:p>
        </p:txBody>
      </p:sp>
    </p:spTree>
    <p:extLst>
      <p:ext uri="{BB962C8B-B14F-4D97-AF65-F5344CB8AC3E}">
        <p14:creationId xmlns:p14="http://schemas.microsoft.com/office/powerpoint/2010/main" val="67489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IP55 SOLUTION</a:t>
            </a:r>
            <a:r>
              <a:rPr lang="en-US" baseline="0" dirty="0"/>
              <a:t> TO PREVENT DUSTY MINING ENVIROMENT USING RS+ CONTAINER.</a:t>
            </a:r>
            <a:endParaRPr lang="en-US" dirty="0"/>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50</a:t>
            </a:fld>
            <a:endParaRPr lang="en-US"/>
          </a:p>
        </p:txBody>
      </p:sp>
    </p:spTree>
    <p:extLst>
      <p:ext uri="{BB962C8B-B14F-4D97-AF65-F5344CB8AC3E}">
        <p14:creationId xmlns:p14="http://schemas.microsoft.com/office/powerpoint/2010/main" val="537592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t>
            </a:r>
            <a:r>
              <a:rPr lang="en-US" baseline="0" dirty="0"/>
              <a:t> LARGEST RENTAL COMPANY IN AUSTRALIA, RENT TO BHP AND RIO TINTO, TWO LARGEST MINING COMPANIES IN THE WORLD.</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52</a:t>
            </a:fld>
            <a:endParaRPr lang="en-US"/>
          </a:p>
        </p:txBody>
      </p:sp>
    </p:spTree>
    <p:extLst>
      <p:ext uri="{BB962C8B-B14F-4D97-AF65-F5344CB8AC3E}">
        <p14:creationId xmlns:p14="http://schemas.microsoft.com/office/powerpoint/2010/main" val="4855742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53</a:t>
            </a:fld>
            <a:endParaRPr lang="en-US"/>
          </a:p>
        </p:txBody>
      </p:sp>
    </p:spTree>
    <p:extLst>
      <p:ext uri="{BB962C8B-B14F-4D97-AF65-F5344CB8AC3E}">
        <p14:creationId xmlns:p14="http://schemas.microsoft.com/office/powerpoint/2010/main" val="4091545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54</a:t>
            </a:fld>
            <a:endParaRPr lang="en-US"/>
          </a:p>
        </p:txBody>
      </p:sp>
    </p:spTree>
    <p:extLst>
      <p:ext uri="{BB962C8B-B14F-4D97-AF65-F5344CB8AC3E}">
        <p14:creationId xmlns:p14="http://schemas.microsoft.com/office/powerpoint/2010/main" val="2107480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SNOWY</a:t>
            </a:r>
            <a:r>
              <a:rPr lang="en-US" baseline="0" dirty="0"/>
              <a:t> HYDRO IS ONE OF LARGEST AUSTRALIA ENERGY STORAGE PROJECT BY USING OFF-PEAK POWER TO PUMP WATER TO TOP MOUNT AND GENERATE POWER AT PEAK TO GRID.</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58</a:t>
            </a:fld>
            <a:endParaRPr lang="en-US"/>
          </a:p>
        </p:txBody>
      </p:sp>
    </p:spTree>
    <p:extLst>
      <p:ext uri="{BB962C8B-B14F-4D97-AF65-F5344CB8AC3E}">
        <p14:creationId xmlns:p14="http://schemas.microsoft.com/office/powerpoint/2010/main" val="3992165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 SECOND LARGEST RENTAL COMPANY IN THE WORLD, TOTAL PURCHASE</a:t>
            </a:r>
            <a:r>
              <a:rPr lang="en-US" baseline="0" dirty="0"/>
              <a:t> TO BAIFA 550MW OF GENERATORS. MTU 2000 SERIES 1000KVA AND CUMMINS KTA38 SERIES 750KVA. </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69</a:t>
            </a:fld>
            <a:endParaRPr lang="en-US"/>
          </a:p>
        </p:txBody>
      </p:sp>
    </p:spTree>
    <p:extLst>
      <p:ext uri="{BB962C8B-B14F-4D97-AF65-F5344CB8AC3E}">
        <p14:creationId xmlns:p14="http://schemas.microsoft.com/office/powerpoint/2010/main" val="541790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APR SECOND LARGEST RENTAL COMPANY IN THE WORLD, TOTAL PURCHASE</a:t>
            </a:r>
            <a:r>
              <a:rPr lang="en-US" baseline="0" dirty="0"/>
              <a:t> TO BAIFA 550MW OF GENERATORS. MTU 2000 SERIES 1000KVA AND CUMMINS KTA38 SERIES 750KVA. </a:t>
            </a:r>
            <a:endParaRPr lang="en-US" dirty="0"/>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70</a:t>
            </a:fld>
            <a:endParaRPr lang="en-US"/>
          </a:p>
        </p:txBody>
      </p:sp>
    </p:spTree>
    <p:extLst>
      <p:ext uri="{BB962C8B-B14F-4D97-AF65-F5344CB8AC3E}">
        <p14:creationId xmlns:p14="http://schemas.microsoft.com/office/powerpoint/2010/main" val="1278963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APR SECOND LARGEST RENTAL COMPANY IN THE WORLD, TOTAL PURCHASE</a:t>
            </a:r>
            <a:r>
              <a:rPr lang="en-US" baseline="0" dirty="0"/>
              <a:t> TO BAIFA 550MW OF GENERATORS. MTU 2000 SERIES 1000KVA AND CUMMINS KTA38 SERIES 750KVA. </a:t>
            </a:r>
            <a:endParaRPr lang="en-US" dirty="0"/>
          </a:p>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71</a:t>
            </a:fld>
            <a:endParaRPr lang="en-US"/>
          </a:p>
        </p:txBody>
      </p:sp>
    </p:spTree>
    <p:extLst>
      <p:ext uri="{BB962C8B-B14F-4D97-AF65-F5344CB8AC3E}">
        <p14:creationId xmlns:p14="http://schemas.microsoft.com/office/powerpoint/2010/main" val="213302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lumMod val="50000"/>
                  </a:schemeClr>
                </a:solidFill>
              </a:rPr>
              <a:t>A</a:t>
            </a:r>
          </a:p>
          <a:p>
            <a:r>
              <a:rPr lang="en-US" sz="1200" dirty="0">
                <a:solidFill>
                  <a:schemeClr val="bg1">
                    <a:lumMod val="50000"/>
                  </a:schemeClr>
                </a:solidFill>
              </a:rPr>
              <a:t>We’re committed to enhancing service </a:t>
            </a:r>
            <a:r>
              <a:rPr lang="en-US" altLang="zh-CN" sz="1200" dirty="0">
                <a:solidFill>
                  <a:schemeClr val="bg1">
                    <a:lumMod val="50000"/>
                  </a:schemeClr>
                </a:solidFill>
              </a:rPr>
              <a:t>&amp; product</a:t>
            </a:r>
            <a:r>
              <a:rPr lang="en-US" sz="1200" dirty="0">
                <a:solidFill>
                  <a:schemeClr val="bg1">
                    <a:lumMod val="50000"/>
                  </a:schemeClr>
                </a:solidFill>
              </a:rPr>
              <a:t> quality, flexibility and efficiency, aiming to reduce capital and operational expenditures associated with owning BF power generators. </a:t>
            </a:r>
          </a:p>
          <a:p>
            <a:endParaRPr lang="en-US" sz="1200" dirty="0">
              <a:solidFill>
                <a:schemeClr val="bg1">
                  <a:lumMod val="50000"/>
                </a:schemeClr>
              </a:solidFill>
            </a:endParaRPr>
          </a:p>
          <a:p>
            <a:r>
              <a:rPr lang="en-US" sz="1200" dirty="0">
                <a:solidFill>
                  <a:schemeClr val="bg1">
                    <a:lumMod val="50000"/>
                  </a:schemeClr>
                </a:solidFill>
              </a:rPr>
              <a:t>R</a:t>
            </a:r>
          </a:p>
          <a:p>
            <a:r>
              <a:rPr lang="en-US" sz="1200" dirty="0">
                <a:solidFill>
                  <a:schemeClr val="bg1">
                    <a:lumMod val="50000"/>
                  </a:schemeClr>
                </a:solidFill>
              </a:rPr>
              <a:t>By continually innovating for solutions, we strive to maximize generator capabilities &amp; flexibilities to provide reliable power supplies in diversified environments while expend it’s lifespan.</a:t>
            </a:r>
          </a:p>
          <a:p>
            <a:endParaRPr lang="en-US" sz="1200" dirty="0">
              <a:solidFill>
                <a:schemeClr val="bg1">
                  <a:lumMod val="50000"/>
                </a:schemeClr>
              </a:solidFill>
            </a:endParaRPr>
          </a:p>
          <a:p>
            <a:r>
              <a:rPr lang="en-US" sz="1200" dirty="0">
                <a:solidFill>
                  <a:schemeClr val="bg1">
                    <a:lumMod val="50000"/>
                  </a:schemeClr>
                </a:solidFill>
              </a:rPr>
              <a:t>S</a:t>
            </a:r>
          </a:p>
          <a:p>
            <a:r>
              <a:rPr lang="en-US" sz="1200" dirty="0">
                <a:solidFill>
                  <a:schemeClr val="bg1">
                    <a:lumMod val="50000"/>
                  </a:schemeClr>
                </a:solidFill>
              </a:rPr>
              <a:t>Integrating leading technologies to minimize fossil fuel consumption and </a:t>
            </a:r>
            <a:r>
              <a:rPr lang="en-US" sz="1200" dirty="0" err="1">
                <a:solidFill>
                  <a:schemeClr val="bg1">
                    <a:lumMod val="50000"/>
                  </a:schemeClr>
                </a:solidFill>
              </a:rPr>
              <a:t>COx</a:t>
            </a:r>
            <a:r>
              <a:rPr lang="en-US" sz="1200" dirty="0">
                <a:solidFill>
                  <a:schemeClr val="bg1">
                    <a:lumMod val="50000"/>
                  </a:schemeClr>
                </a:solidFill>
              </a:rPr>
              <a:t>/NOx emissions for every kilowatt-hour produced, safeguarding our precious natural environment. </a:t>
            </a:r>
          </a:p>
          <a:p>
            <a:endParaRPr lang="en-US" dirty="0"/>
          </a:p>
        </p:txBody>
      </p:sp>
      <p:sp>
        <p:nvSpPr>
          <p:cNvPr id="4" name="Slide Number Placeholder 3"/>
          <p:cNvSpPr>
            <a:spLocks noGrp="1"/>
          </p:cNvSpPr>
          <p:nvPr>
            <p:ph type="sldNum" sz="quarter" idx="5"/>
          </p:nvPr>
        </p:nvSpPr>
        <p:spPr/>
        <p:txBody>
          <a:bodyPr/>
          <a:lstStyle/>
          <a:p>
            <a:fld id="{E4DC9247-0E9D-C74E-95F5-E1B99E9E6231}" type="slidenum">
              <a:rPr lang="en-US" smtClean="0"/>
              <a:pPr/>
              <a:t>8</a:t>
            </a:fld>
            <a:endParaRPr lang="en-US"/>
          </a:p>
        </p:txBody>
      </p:sp>
    </p:spTree>
    <p:extLst>
      <p:ext uri="{BB962C8B-B14F-4D97-AF65-F5344CB8AC3E}">
        <p14:creationId xmlns:p14="http://schemas.microsoft.com/office/powerpoint/2010/main" val="557387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THAILAND</a:t>
            </a:r>
            <a:r>
              <a:rPr lang="en-US" baseline="0" dirty="0"/>
              <a:t> </a:t>
            </a:r>
            <a:r>
              <a:rPr lang="en-US" sz="1200" u="sng" kern="1200" dirty="0">
                <a:solidFill>
                  <a:schemeClr val="tx1"/>
                </a:solidFill>
                <a:latin typeface="+mn-lt"/>
                <a:ea typeface="+mn-ea"/>
                <a:cs typeface="+mn-cs"/>
              </a:rPr>
              <a:t>Provincial Electricity Authority, </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72</a:t>
            </a:fld>
            <a:endParaRPr lang="en-US"/>
          </a:p>
        </p:txBody>
      </p:sp>
    </p:spTree>
    <p:extLst>
      <p:ext uri="{BB962C8B-B14F-4D97-AF65-F5344CB8AC3E}">
        <p14:creationId xmlns:p14="http://schemas.microsoft.com/office/powerpoint/2010/main" val="2745330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73</a:t>
            </a:fld>
            <a:endParaRPr lang="en-US"/>
          </a:p>
        </p:txBody>
      </p:sp>
    </p:spTree>
    <p:extLst>
      <p:ext uri="{BB962C8B-B14F-4D97-AF65-F5344CB8AC3E}">
        <p14:creationId xmlns:p14="http://schemas.microsoft.com/office/powerpoint/2010/main" val="2745330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74</a:t>
            </a:fld>
            <a:endParaRPr lang="en-US"/>
          </a:p>
        </p:txBody>
      </p:sp>
    </p:spTree>
    <p:extLst>
      <p:ext uri="{BB962C8B-B14F-4D97-AF65-F5344CB8AC3E}">
        <p14:creationId xmlns:p14="http://schemas.microsoft.com/office/powerpoint/2010/main" val="42696072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BAIFA POWER HAS 60% MARKET SHARE IN CHINA</a:t>
            </a:r>
            <a:r>
              <a:rPr lang="en-US" baseline="0" dirty="0"/>
              <a:t> GOV POWER TRUCT MARKET.</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83</a:t>
            </a:fld>
            <a:endParaRPr lang="en-US"/>
          </a:p>
        </p:txBody>
      </p:sp>
    </p:spTree>
    <p:extLst>
      <p:ext uri="{BB962C8B-B14F-4D97-AF65-F5344CB8AC3E}">
        <p14:creationId xmlns:p14="http://schemas.microsoft.com/office/powerpoint/2010/main" val="151157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85</a:t>
            </a:fld>
            <a:endParaRPr lang="en-US"/>
          </a:p>
        </p:txBody>
      </p:sp>
    </p:spTree>
    <p:extLst>
      <p:ext uri="{BB962C8B-B14F-4D97-AF65-F5344CB8AC3E}">
        <p14:creationId xmlns:p14="http://schemas.microsoft.com/office/powerpoint/2010/main" val="1420254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#BAIFAPOWER</a:t>
            </a:r>
          </a:p>
        </p:txBody>
      </p:sp>
      <p:sp>
        <p:nvSpPr>
          <p:cNvPr id="4" name="Slide Number Placeholder 3"/>
          <p:cNvSpPr>
            <a:spLocks noGrp="1"/>
          </p:cNvSpPr>
          <p:nvPr>
            <p:ph type="sldNum" sz="quarter" idx="10"/>
          </p:nvPr>
        </p:nvSpPr>
        <p:spPr/>
        <p:txBody>
          <a:bodyPr/>
          <a:lstStyle/>
          <a:p>
            <a:fld id="{E4DC9247-0E9D-C74E-95F5-E1B99E9E6231}" type="slidenum">
              <a:rPr lang="en-US" smtClean="0"/>
              <a:pPr/>
              <a:t>87</a:t>
            </a:fld>
            <a:endParaRPr lang="en-US"/>
          </a:p>
        </p:txBody>
      </p:sp>
    </p:spTree>
    <p:extLst>
      <p:ext uri="{BB962C8B-B14F-4D97-AF65-F5344CB8AC3E}">
        <p14:creationId xmlns:p14="http://schemas.microsoft.com/office/powerpoint/2010/main" val="36325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 32 years EXPORT reached over 65 million USD/year</a:t>
            </a:r>
          </a:p>
        </p:txBody>
      </p:sp>
      <p:sp>
        <p:nvSpPr>
          <p:cNvPr id="4" name="Slide Number Placeholder 3"/>
          <p:cNvSpPr>
            <a:spLocks noGrp="1"/>
          </p:cNvSpPr>
          <p:nvPr>
            <p:ph type="sldNum" sz="quarter" idx="5"/>
          </p:nvPr>
        </p:nvSpPr>
        <p:spPr/>
        <p:txBody>
          <a:bodyPr/>
          <a:lstStyle/>
          <a:p>
            <a:fld id="{E4DC9247-0E9D-C74E-95F5-E1B99E9E6231}" type="slidenum">
              <a:rPr lang="en-US" smtClean="0"/>
              <a:pPr/>
              <a:t>9</a:t>
            </a:fld>
            <a:endParaRPr lang="en-US"/>
          </a:p>
        </p:txBody>
      </p:sp>
    </p:spTree>
    <p:extLst>
      <p:ext uri="{BB962C8B-B14F-4D97-AF65-F5344CB8AC3E}">
        <p14:creationId xmlns:p14="http://schemas.microsoft.com/office/powerpoint/2010/main" val="164213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C9247-0E9D-C74E-95F5-E1B99E9E6231}" type="slidenum">
              <a:rPr lang="en-US" smtClean="0"/>
              <a:pPr/>
              <a:t>12</a:t>
            </a:fld>
            <a:endParaRPr lang="en-US"/>
          </a:p>
        </p:txBody>
      </p:sp>
    </p:spTree>
    <p:extLst>
      <p:ext uri="{BB962C8B-B14F-4D97-AF65-F5344CB8AC3E}">
        <p14:creationId xmlns:p14="http://schemas.microsoft.com/office/powerpoint/2010/main" val="359880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BAIFA manufacturer</a:t>
            </a:r>
            <a:r>
              <a:rPr lang="en-US" baseline="0" dirty="0"/>
              <a:t> plant management and quality assurance under above standards, including </a:t>
            </a:r>
            <a:r>
              <a:rPr lang="en-US" baseline="0" dirty="0" err="1"/>
              <a:t>xxxxx</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13</a:t>
            </a:fld>
            <a:endParaRPr lang="en-US"/>
          </a:p>
        </p:txBody>
      </p:sp>
    </p:spTree>
    <p:extLst>
      <p:ext uri="{BB962C8B-B14F-4D97-AF65-F5344CB8AC3E}">
        <p14:creationId xmlns:p14="http://schemas.microsoft.com/office/powerpoint/2010/main" val="310446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only provide</a:t>
            </a:r>
            <a:r>
              <a:rPr lang="en-US" baseline="0" dirty="0"/>
              <a:t> generator under OEM certification, which guarantees genuine components, global </a:t>
            </a:r>
            <a:r>
              <a:rPr lang="en-US" baseline="0" dirty="0" err="1"/>
              <a:t>warranty&amp;service</a:t>
            </a:r>
            <a:r>
              <a:rPr lang="en-US" baseline="0" dirty="0"/>
              <a:t> and manufacture process under OEM guidance to insurance long lifespan quality.</a:t>
            </a:r>
            <a:endParaRPr lang="en-US" dirty="0"/>
          </a:p>
        </p:txBody>
      </p:sp>
      <p:sp>
        <p:nvSpPr>
          <p:cNvPr id="4" name="Slide Number Placeholder 3"/>
          <p:cNvSpPr>
            <a:spLocks noGrp="1"/>
          </p:cNvSpPr>
          <p:nvPr>
            <p:ph type="sldNum" sz="quarter" idx="10"/>
          </p:nvPr>
        </p:nvSpPr>
        <p:spPr/>
        <p:txBody>
          <a:bodyPr/>
          <a:lstStyle/>
          <a:p>
            <a:fld id="{E4DC9247-0E9D-C74E-95F5-E1B99E9E6231}" type="slidenum">
              <a:rPr lang="en-US" smtClean="0"/>
              <a:pPr/>
              <a:t>14</a:t>
            </a:fld>
            <a:endParaRPr lang="en-US"/>
          </a:p>
        </p:txBody>
      </p:sp>
    </p:spTree>
    <p:extLst>
      <p:ext uri="{BB962C8B-B14F-4D97-AF65-F5344CB8AC3E}">
        <p14:creationId xmlns:p14="http://schemas.microsoft.com/office/powerpoint/2010/main" val="172573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090EA7CA-B1F8-944D-B748-4722F9840F40}"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316700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90EA7CA-B1F8-944D-B748-4722F9840F40}"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2389771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90EA7CA-B1F8-944D-B748-4722F9840F40}"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2928943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090EA7CA-B1F8-944D-B748-4722F9840F40}"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155626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090EA7CA-B1F8-944D-B748-4722F9840F40}" type="datetimeFigureOut">
              <a:rPr lang="en-US" smtClean="0"/>
              <a:pPr/>
              <a:t>12/18/24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396880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090EA7CA-B1F8-944D-B748-4722F9840F40}"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205184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090EA7CA-B1F8-944D-B748-4722F9840F40}" type="datetimeFigureOut">
              <a:rPr lang="en-US" smtClean="0"/>
              <a:pPr/>
              <a:t>12/18/24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237020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090EA7CA-B1F8-944D-B748-4722F9840F40}" type="datetimeFigureOut">
              <a:rPr lang="en-US" smtClean="0"/>
              <a:pPr/>
              <a:t>12/18/24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394304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EA7CA-B1F8-944D-B748-4722F9840F40}" type="datetimeFigureOut">
              <a:rPr lang="en-US" smtClean="0"/>
              <a:pPr/>
              <a:t>12/18/24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416881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090EA7CA-B1F8-944D-B748-4722F9840F40}"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3537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090EA7CA-B1F8-944D-B748-4722F9840F40}" type="datetimeFigureOut">
              <a:rPr lang="en-US" smtClean="0"/>
              <a:pPr/>
              <a:t>12/18/24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BF0969-F5F6-0D49-B387-B8C1F0A2E2A7}" type="slidenum">
              <a:rPr lang="en-US" smtClean="0"/>
              <a:pPr/>
              <a:t>‹#›</a:t>
            </a:fld>
            <a:endParaRPr lang="en-US"/>
          </a:p>
        </p:txBody>
      </p:sp>
    </p:spTree>
    <p:extLst>
      <p:ext uri="{BB962C8B-B14F-4D97-AF65-F5344CB8AC3E}">
        <p14:creationId xmlns:p14="http://schemas.microsoft.com/office/powerpoint/2010/main" val="2981698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EA7CA-B1F8-944D-B748-4722F9840F40}" type="datetimeFigureOut">
              <a:rPr lang="en-US" smtClean="0"/>
              <a:pPr/>
              <a:t>12/18/24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F0969-F5F6-0D49-B387-B8C1F0A2E2A7}" type="slidenum">
              <a:rPr lang="en-US" smtClean="0"/>
              <a:pPr/>
              <a:t>‹#›</a:t>
            </a:fld>
            <a:endParaRPr lang="en-US"/>
          </a:p>
        </p:txBody>
      </p:sp>
    </p:spTree>
    <p:extLst>
      <p:ext uri="{BB962C8B-B14F-4D97-AF65-F5344CB8AC3E}">
        <p14:creationId xmlns:p14="http://schemas.microsoft.com/office/powerpoint/2010/main" val="4016889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2.jpe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38.pn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38.png"/><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38.png"/><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8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hoplink.ksosoft.com/nbqfad" TargetMode="External"/><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87.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33.jpeg"/><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87.jpe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37.jpeg"/><Relationship Id="rId4" Type="http://schemas.openxmlformats.org/officeDocument/2006/relationships/image" Target="../media/image136.jpeg"/></Relationships>
</file>

<file path=ppt/slides/_rels/slide63.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87.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41.png"/><Relationship Id="rId4" Type="http://schemas.openxmlformats.org/officeDocument/2006/relationships/image" Target="../media/image140.jpe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38.png"/><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87.jpe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76.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87.jpe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60.png"/><Relationship Id="rId4" Type="http://schemas.openxmlformats.org/officeDocument/2006/relationships/image" Target="../media/image159.png"/></Relationships>
</file>

<file path=ppt/slides/_rels/slide77.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62.jpeg"/></Relationships>
</file>

<file path=ppt/slides/_rels/slide78.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9.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9.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8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87.jpeg"/></Relationships>
</file>

<file path=ppt/slides/_rels/slide83.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85.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38.png"/><Relationship Id="rId4" Type="http://schemas.openxmlformats.org/officeDocument/2006/relationships/image" Target="../media/image184.jpeg"/></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89.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38.png"/></Relationships>
</file>

<file path=ppt/slides/_rels/slide8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6.jpeg"/><Relationship Id="rId4" Type="http://schemas.openxmlformats.org/officeDocument/2006/relationships/image" Target="../media/image195.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Rectangle 4"/>
          <p:cNvSpPr/>
          <p:nvPr/>
        </p:nvSpPr>
        <p:spPr>
          <a:xfrm rot="16200000">
            <a:off x="4503642" y="2217640"/>
            <a:ext cx="136719" cy="9144000"/>
          </a:xfrm>
          <a:prstGeom prst="rect">
            <a:avLst/>
          </a:prstGeom>
          <a:gradFill flip="none" rotWithShape="1">
            <a:gsLst>
              <a:gs pos="0">
                <a:srgbClr val="56932C"/>
              </a:gs>
              <a:gs pos="100000">
                <a:schemeClr val="tx1"/>
              </a:gs>
              <a:gs pos="36000">
                <a:srgbClr val="56932C"/>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3773" y="1131536"/>
            <a:ext cx="2961212" cy="3109024"/>
          </a:xfrm>
          <a:prstGeom prst="rect">
            <a:avLst/>
          </a:prstGeom>
          <a:noFill/>
        </p:spPr>
      </p:pic>
      <p:sp>
        <p:nvSpPr>
          <p:cNvPr id="8" name="TextBox 7"/>
          <p:cNvSpPr txBox="1"/>
          <p:nvPr/>
        </p:nvSpPr>
        <p:spPr>
          <a:xfrm>
            <a:off x="1424042" y="2834917"/>
            <a:ext cx="3553683" cy="707886"/>
          </a:xfrm>
          <a:prstGeom prst="rect">
            <a:avLst/>
          </a:prstGeom>
          <a:noFill/>
        </p:spPr>
        <p:txBody>
          <a:bodyPr wrap="square" rtlCol="0">
            <a:spAutoFit/>
          </a:bodyPr>
          <a:lstStyle/>
          <a:p>
            <a:r>
              <a:rPr lang="en-US" altLang="zh-CN" sz="2000" dirty="0">
                <a:solidFill>
                  <a:schemeClr val="bg1"/>
                </a:solidFill>
                <a:latin typeface="Abadi MT Condensed Extra Bold"/>
                <a:cs typeface="Abadi MT Condensed Extra Bold"/>
              </a:rPr>
              <a:t>DRIVE THE DREAM</a:t>
            </a:r>
          </a:p>
          <a:p>
            <a:r>
              <a:rPr lang="en-US" sz="2000" dirty="0">
                <a:solidFill>
                  <a:schemeClr val="bg1"/>
                </a:solidFill>
                <a:latin typeface="Abadi MT Condensed Extra Bold"/>
                <a:cs typeface="Abadi MT Condensed Extra Bold"/>
              </a:rPr>
              <a:t>POWER THE FUTURE</a:t>
            </a:r>
          </a:p>
        </p:txBody>
      </p:sp>
      <p:pic>
        <p:nvPicPr>
          <p:cNvPr id="3" name="Picture 2" descr="Allen-22副本.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0275" y="4837176"/>
            <a:ext cx="4267200" cy="1347216"/>
          </a:xfrm>
          <a:prstGeom prst="rect">
            <a:avLst/>
          </a:prstGeom>
        </p:spPr>
      </p:pic>
      <p:sp>
        <p:nvSpPr>
          <p:cNvPr id="4" name="TextBox 3"/>
          <p:cNvSpPr txBox="1"/>
          <p:nvPr/>
        </p:nvSpPr>
        <p:spPr>
          <a:xfrm>
            <a:off x="5223347" y="5733933"/>
            <a:ext cx="3346063" cy="276999"/>
          </a:xfrm>
          <a:prstGeom prst="rect">
            <a:avLst/>
          </a:prstGeom>
          <a:noFill/>
        </p:spPr>
        <p:txBody>
          <a:bodyPr wrap="none" rtlCol="0">
            <a:spAutoFit/>
          </a:bodyPr>
          <a:lstStyle/>
          <a:p>
            <a:pPr algn="ctr"/>
            <a:r>
              <a:rPr lang="en-US" sz="1200" dirty="0">
                <a:solidFill>
                  <a:schemeClr val="bg1">
                    <a:lumMod val="85000"/>
                  </a:schemeClr>
                </a:solidFill>
                <a:latin typeface="Abadi MT Condensed Extra Bold"/>
                <a:cs typeface="Abadi MT Condensed Extra Bold"/>
              </a:rPr>
              <a:t>COMPREHENSIVE SOLUTIONS FOR POWER GENERATION</a:t>
            </a:r>
          </a:p>
        </p:txBody>
      </p:sp>
    </p:spTree>
    <p:extLst>
      <p:ext uri="{BB962C8B-B14F-4D97-AF65-F5344CB8AC3E}">
        <p14:creationId xmlns:p14="http://schemas.microsoft.com/office/powerpoint/2010/main" val="273881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1-02 at 1.48.3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8743" y="1377223"/>
            <a:ext cx="4181687" cy="3105448"/>
          </a:xfrm>
          <a:prstGeom prst="rect">
            <a:avLst/>
          </a:prstGeom>
        </p:spPr>
      </p:pic>
      <p:sp>
        <p:nvSpPr>
          <p:cNvPr id="9" name="TextBox 8"/>
          <p:cNvSpPr txBox="1"/>
          <p:nvPr/>
        </p:nvSpPr>
        <p:spPr>
          <a:xfrm>
            <a:off x="1310293" y="3418369"/>
            <a:ext cx="2715281" cy="1384995"/>
          </a:xfrm>
          <a:prstGeom prst="rect">
            <a:avLst/>
          </a:prstGeom>
          <a:noFill/>
        </p:spPr>
        <p:txBody>
          <a:bodyPr wrap="square" rtlCol="0">
            <a:spAutoFit/>
          </a:bodyPr>
          <a:lstStyle/>
          <a:p>
            <a:r>
              <a:rPr lang="en-US" sz="1400" b="1" dirty="0"/>
              <a:t>35 </a:t>
            </a:r>
            <a:r>
              <a:rPr lang="en-US" sz="1400" b="1" dirty="0" err="1"/>
              <a:t>mins</a:t>
            </a:r>
            <a:r>
              <a:rPr lang="en-US" sz="1400" b="1" dirty="0"/>
              <a:t> </a:t>
            </a:r>
            <a:r>
              <a:rPr lang="en-US" sz="1400" dirty="0"/>
              <a:t>to Shanghai by Train</a:t>
            </a:r>
          </a:p>
          <a:p>
            <a:endParaRPr lang="en-US" sz="1400" dirty="0"/>
          </a:p>
          <a:p>
            <a:r>
              <a:rPr lang="en-US" sz="1400" b="1" dirty="0"/>
              <a:t>40 </a:t>
            </a:r>
            <a:r>
              <a:rPr lang="en-US" sz="1400" b="1" dirty="0" err="1"/>
              <a:t>mins</a:t>
            </a:r>
            <a:r>
              <a:rPr lang="en-US" sz="1400" b="1" dirty="0"/>
              <a:t> </a:t>
            </a:r>
            <a:r>
              <a:rPr lang="en-US" sz="1400" dirty="0"/>
              <a:t>to Wuxi International airport, 15mins to train station</a:t>
            </a:r>
          </a:p>
          <a:p>
            <a:endParaRPr lang="en-US" sz="1400" dirty="0"/>
          </a:p>
          <a:p>
            <a:r>
              <a:rPr lang="en-US" sz="1400" b="1" dirty="0"/>
              <a:t>3 hours </a:t>
            </a:r>
            <a:r>
              <a:rPr lang="en-US" sz="1400" dirty="0"/>
              <a:t>drive to sea port</a:t>
            </a:r>
          </a:p>
        </p:txBody>
      </p:sp>
      <p:sp>
        <p:nvSpPr>
          <p:cNvPr id="10" name="TextBox 9"/>
          <p:cNvSpPr txBox="1"/>
          <p:nvPr/>
        </p:nvSpPr>
        <p:spPr>
          <a:xfrm>
            <a:off x="513167" y="1048829"/>
            <a:ext cx="4054022" cy="1661994"/>
          </a:xfrm>
          <a:prstGeom prst="rect">
            <a:avLst/>
          </a:prstGeom>
          <a:noFill/>
        </p:spPr>
        <p:txBody>
          <a:bodyPr wrap="square" rtlCol="0">
            <a:spAutoFit/>
          </a:bodyPr>
          <a:lstStyle/>
          <a:p>
            <a:r>
              <a:rPr lang="en-US" b="1" dirty="0">
                <a:solidFill>
                  <a:srgbClr val="1C6E3B"/>
                </a:solidFill>
              </a:rPr>
              <a:t>BAIFA</a:t>
            </a:r>
            <a:r>
              <a:rPr lang="en-US" dirty="0">
                <a:solidFill>
                  <a:srgbClr val="000000"/>
                </a:solidFill>
              </a:rPr>
              <a:t>, </a:t>
            </a:r>
            <a:r>
              <a:rPr lang="en-US" sz="1400" dirty="0">
                <a:solidFill>
                  <a:srgbClr val="000000"/>
                </a:solidFill>
              </a:rPr>
              <a:t>located in Wuxi XISHAN National High-Tech Industrial Development Zone, known as area of the world manufacture center as it gathers </a:t>
            </a:r>
            <a:r>
              <a:rPr lang="en-US" sz="1400" dirty="0" err="1">
                <a:solidFill>
                  <a:srgbClr val="000000"/>
                </a:solidFill>
              </a:rPr>
              <a:t>Baifa</a:t>
            </a:r>
            <a:r>
              <a:rPr lang="en-US" sz="1400" dirty="0">
                <a:solidFill>
                  <a:srgbClr val="000000"/>
                </a:solidFill>
              </a:rPr>
              <a:t> most main suppliers:</a:t>
            </a:r>
          </a:p>
          <a:p>
            <a:endParaRPr lang="en-US" sz="1400" dirty="0">
              <a:solidFill>
                <a:srgbClr val="000000"/>
              </a:solidFill>
            </a:endParaRPr>
          </a:p>
          <a:p>
            <a:r>
              <a:rPr lang="en-US" sz="1400" dirty="0">
                <a:solidFill>
                  <a:srgbClr val="000000"/>
                </a:solidFill>
              </a:rPr>
              <a:t>Perkins, VOLVO PENTA, Cummins Stamford, MTU, Mitsubishi and etc.</a:t>
            </a:r>
          </a:p>
        </p:txBody>
      </p:sp>
      <p:sp>
        <p:nvSpPr>
          <p:cNvPr id="7" name="TextBox 6"/>
          <p:cNvSpPr txBox="1"/>
          <p:nvPr/>
        </p:nvSpPr>
        <p:spPr>
          <a:xfrm>
            <a:off x="-36737" y="5888040"/>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ABOUT BAIFA</a:t>
            </a:r>
          </a:p>
        </p:txBody>
      </p:sp>
      <p:cxnSp>
        <p:nvCxnSpPr>
          <p:cNvPr id="13" name="Straight Connector 12"/>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1"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248771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10-08 at 2.25.13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6" y="990736"/>
            <a:ext cx="9142872" cy="2341241"/>
          </a:xfrm>
          <a:prstGeom prst="rect">
            <a:avLst/>
          </a:prstGeom>
        </p:spPr>
      </p:pic>
      <p:pic>
        <p:nvPicPr>
          <p:cNvPr id="4" name="Picture 3" descr="Baifa flag1 3.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1471" y="1"/>
            <a:ext cx="4183659" cy="631747"/>
          </a:xfrm>
          <a:prstGeom prst="rect">
            <a:avLst/>
          </a:prstGeom>
        </p:spPr>
      </p:pic>
      <p:sp>
        <p:nvSpPr>
          <p:cNvPr id="15" name="TextBox 14"/>
          <p:cNvSpPr txBox="1"/>
          <p:nvPr/>
        </p:nvSpPr>
        <p:spPr>
          <a:xfrm>
            <a:off x="0" y="5888040"/>
            <a:ext cx="4131112" cy="461665"/>
          </a:xfrm>
          <a:prstGeom prst="rect">
            <a:avLst/>
          </a:prstGeom>
          <a:noFill/>
        </p:spPr>
        <p:txBody>
          <a:bodyPr wrap="square" rtlCol="0">
            <a:spAutoFit/>
          </a:bodyPr>
          <a:lstStyle/>
          <a:p>
            <a:r>
              <a:rPr lang="en-US" sz="2400" b="1" dirty="0">
                <a:solidFill>
                  <a:schemeClr val="bg1">
                    <a:lumMod val="75000"/>
                  </a:schemeClr>
                </a:solidFill>
                <a:latin typeface="Abadi MT Condensed Extra Bold"/>
                <a:cs typeface="Abadi MT Condensed Extra Bold"/>
              </a:rPr>
              <a:t>UNLEASE THE POWER OF ENGINE</a:t>
            </a:r>
          </a:p>
        </p:txBody>
      </p:sp>
      <p:sp>
        <p:nvSpPr>
          <p:cNvPr id="10" name="TextBox 9"/>
          <p:cNvSpPr txBox="1"/>
          <p:nvPr/>
        </p:nvSpPr>
        <p:spPr>
          <a:xfrm>
            <a:off x="439175" y="3355807"/>
            <a:ext cx="2207735" cy="2462213"/>
          </a:xfrm>
          <a:prstGeom prst="rect">
            <a:avLst/>
          </a:prstGeom>
          <a:noFill/>
        </p:spPr>
        <p:txBody>
          <a:bodyPr wrap="square" rtlCol="0">
            <a:spAutoFit/>
          </a:bodyPr>
          <a:lstStyle/>
          <a:p>
            <a:r>
              <a:rPr lang="en-US" sz="1400" b="1" dirty="0" err="1"/>
              <a:t>Baifa</a:t>
            </a:r>
            <a:r>
              <a:rPr lang="en-US" sz="1400" b="1" dirty="0"/>
              <a:t> marine generator range offers:</a:t>
            </a:r>
          </a:p>
          <a:p>
            <a:endParaRPr lang="en-US" sz="1400" dirty="0"/>
          </a:p>
          <a:p>
            <a:r>
              <a:rPr lang="en-US" sz="1400" dirty="0"/>
              <a:t>Marine Auxiliary, Marine Emergency and Marine deck/harbor generator for all kinds of vessel power application.</a:t>
            </a:r>
          </a:p>
          <a:p>
            <a:endParaRPr lang="en-US" sz="1400" dirty="0"/>
          </a:p>
          <a:p>
            <a:r>
              <a:rPr lang="en-US" sz="1400" dirty="0"/>
              <a:t>CCS certified as standard.</a:t>
            </a:r>
          </a:p>
          <a:p>
            <a:endParaRPr lang="en-US" sz="1400" dirty="0"/>
          </a:p>
        </p:txBody>
      </p:sp>
      <p:sp>
        <p:nvSpPr>
          <p:cNvPr id="18" name="TextBox 17"/>
          <p:cNvSpPr txBox="1"/>
          <p:nvPr/>
        </p:nvSpPr>
        <p:spPr>
          <a:xfrm>
            <a:off x="3667690" y="3353894"/>
            <a:ext cx="2207735" cy="2462213"/>
          </a:xfrm>
          <a:prstGeom prst="rect">
            <a:avLst/>
          </a:prstGeom>
          <a:noFill/>
        </p:spPr>
        <p:txBody>
          <a:bodyPr wrap="square" rtlCol="0">
            <a:spAutoFit/>
          </a:bodyPr>
          <a:lstStyle/>
          <a:p>
            <a:r>
              <a:rPr lang="en-US" sz="1400" b="1" dirty="0" err="1"/>
              <a:t>Baifa</a:t>
            </a:r>
            <a:r>
              <a:rPr lang="en-US" sz="1400" b="1" dirty="0"/>
              <a:t> Industrial generator range offers:</a:t>
            </a:r>
          </a:p>
          <a:p>
            <a:endParaRPr lang="en-US" sz="1400" dirty="0"/>
          </a:p>
          <a:p>
            <a:r>
              <a:rPr lang="en-US" sz="1400" dirty="0"/>
              <a:t>Wide range of capacity, engine and type solutions for every kinds of industrial application.</a:t>
            </a:r>
          </a:p>
          <a:p>
            <a:endParaRPr lang="en-US" sz="1400" dirty="0"/>
          </a:p>
          <a:p>
            <a:endParaRPr lang="en-US" sz="1400" dirty="0"/>
          </a:p>
          <a:p>
            <a:endParaRPr lang="en-US" sz="1400" dirty="0"/>
          </a:p>
          <a:p>
            <a:endParaRPr lang="en-US" sz="1400" dirty="0"/>
          </a:p>
        </p:txBody>
      </p:sp>
      <p:sp>
        <p:nvSpPr>
          <p:cNvPr id="19" name="TextBox 18"/>
          <p:cNvSpPr txBox="1"/>
          <p:nvPr/>
        </p:nvSpPr>
        <p:spPr>
          <a:xfrm>
            <a:off x="6811215" y="3338197"/>
            <a:ext cx="2207735" cy="2462213"/>
          </a:xfrm>
          <a:prstGeom prst="rect">
            <a:avLst/>
          </a:prstGeom>
          <a:noFill/>
        </p:spPr>
        <p:txBody>
          <a:bodyPr wrap="square" rtlCol="0">
            <a:spAutoFit/>
          </a:bodyPr>
          <a:lstStyle/>
          <a:p>
            <a:r>
              <a:rPr lang="en-US" sz="1400" b="1" dirty="0" err="1"/>
              <a:t>Baifa</a:t>
            </a:r>
            <a:r>
              <a:rPr lang="en-US" sz="1400" b="1" dirty="0"/>
              <a:t> lighting towers</a:t>
            </a:r>
          </a:p>
          <a:p>
            <a:r>
              <a:rPr lang="en-US" sz="1400" b="1" dirty="0"/>
              <a:t>offers:</a:t>
            </a:r>
          </a:p>
          <a:p>
            <a:endParaRPr lang="en-US" sz="1400" dirty="0"/>
          </a:p>
          <a:p>
            <a:r>
              <a:rPr lang="en-US" sz="1400" dirty="0"/>
              <a:t>Four types series of tower to suit different types of construction, events and mining illumination needs.</a:t>
            </a:r>
          </a:p>
          <a:p>
            <a:endParaRPr lang="en-US" sz="1400" dirty="0"/>
          </a:p>
          <a:p>
            <a:endParaRPr lang="en-US" sz="1400" dirty="0"/>
          </a:p>
          <a:p>
            <a:endParaRPr lang="en-US" sz="1400" dirty="0"/>
          </a:p>
          <a:p>
            <a:endParaRPr lang="en-US" sz="1400" dirty="0"/>
          </a:p>
        </p:txBody>
      </p:sp>
      <p:cxnSp>
        <p:nvCxnSpPr>
          <p:cNvPr id="11" name="Straight Connector 10"/>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342075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ifa flag1 3.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1471" y="1"/>
            <a:ext cx="4183659" cy="631747"/>
          </a:xfrm>
          <a:prstGeom prst="rect">
            <a:avLst/>
          </a:prstGeom>
        </p:spPr>
      </p:pic>
      <p:sp>
        <p:nvSpPr>
          <p:cNvPr id="15" name="TextBox 14"/>
          <p:cNvSpPr txBox="1"/>
          <p:nvPr/>
        </p:nvSpPr>
        <p:spPr>
          <a:xfrm>
            <a:off x="-1" y="5888040"/>
            <a:ext cx="5398478" cy="461665"/>
          </a:xfrm>
          <a:prstGeom prst="rect">
            <a:avLst/>
          </a:prstGeom>
          <a:noFill/>
        </p:spPr>
        <p:txBody>
          <a:bodyPr wrap="square" rtlCol="0">
            <a:spAutoFit/>
          </a:bodyPr>
          <a:lstStyle/>
          <a:p>
            <a:r>
              <a:rPr lang="en-US" sz="2400" b="1" dirty="0">
                <a:solidFill>
                  <a:schemeClr val="bg1">
                    <a:lumMod val="75000"/>
                  </a:schemeClr>
                </a:solidFill>
                <a:latin typeface="Abadi MT Condensed Extra Bold"/>
                <a:cs typeface="Abadi MT Condensed Extra Bold"/>
              </a:rPr>
              <a:t>HV</a:t>
            </a:r>
            <a:r>
              <a:rPr lang="en-AU" sz="2400" b="1" dirty="0">
                <a:solidFill>
                  <a:schemeClr val="bg1">
                    <a:lumMod val="75000"/>
                  </a:schemeClr>
                </a:solidFill>
                <a:latin typeface="Abadi MT Condensed Extra Bold"/>
                <a:cs typeface="Abadi MT Condensed Extra Bold"/>
              </a:rPr>
              <a:t>&amp;LV</a:t>
            </a:r>
            <a:r>
              <a:rPr lang="en-US" sz="2400" b="1" dirty="0">
                <a:solidFill>
                  <a:schemeClr val="bg1">
                    <a:lumMod val="75000"/>
                  </a:schemeClr>
                </a:solidFill>
                <a:latin typeface="Abadi MT Condensed Extra Bold"/>
                <a:cs typeface="Abadi MT Condensed Extra Bold"/>
              </a:rPr>
              <a:t> SWITCH PANELS &amp; TRANSFORMERS</a:t>
            </a:r>
          </a:p>
        </p:txBody>
      </p:sp>
      <p:cxnSp>
        <p:nvCxnSpPr>
          <p:cNvPr id="11" name="Straight Connector 10"/>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pic>
        <p:nvPicPr>
          <p:cNvPr id="3" name="Picture 2">
            <a:extLst>
              <a:ext uri="{FF2B5EF4-FFF2-40B4-BE49-F238E27FC236}">
                <a16:creationId xmlns:a16="http://schemas.microsoft.com/office/drawing/2014/main" id="{817E393D-DF73-2E43-BF56-699CC43270CE}"/>
              </a:ext>
            </a:extLst>
          </p:cNvPr>
          <p:cNvPicPr>
            <a:picLocks noChangeAspect="1"/>
          </p:cNvPicPr>
          <p:nvPr/>
        </p:nvPicPr>
        <p:blipFill>
          <a:blip r:embed="rId5"/>
          <a:stretch>
            <a:fillRect/>
          </a:stretch>
        </p:blipFill>
        <p:spPr>
          <a:xfrm>
            <a:off x="166962" y="605787"/>
            <a:ext cx="4937943" cy="2759159"/>
          </a:xfrm>
          <a:prstGeom prst="rect">
            <a:avLst/>
          </a:prstGeom>
        </p:spPr>
      </p:pic>
      <p:pic>
        <p:nvPicPr>
          <p:cNvPr id="13" name="Picture 12" descr="Screen Shot 2024-03-03 at 4.56.31 PM.png">
            <a:extLst>
              <a:ext uri="{FF2B5EF4-FFF2-40B4-BE49-F238E27FC236}">
                <a16:creationId xmlns:a16="http://schemas.microsoft.com/office/drawing/2014/main" id="{8DE00AB5-DC22-4146-B57B-9E23FC97B3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35934" y="3915239"/>
            <a:ext cx="2009965" cy="1741970"/>
          </a:xfrm>
          <a:prstGeom prst="rect">
            <a:avLst/>
          </a:prstGeom>
        </p:spPr>
      </p:pic>
      <p:pic>
        <p:nvPicPr>
          <p:cNvPr id="6" name="Picture 5">
            <a:extLst>
              <a:ext uri="{FF2B5EF4-FFF2-40B4-BE49-F238E27FC236}">
                <a16:creationId xmlns:a16="http://schemas.microsoft.com/office/drawing/2014/main" id="{4107E487-9EBD-C64B-83B6-59B978089B76}"/>
              </a:ext>
            </a:extLst>
          </p:cNvPr>
          <p:cNvPicPr>
            <a:picLocks noChangeAspect="1"/>
          </p:cNvPicPr>
          <p:nvPr/>
        </p:nvPicPr>
        <p:blipFill>
          <a:blip r:embed="rId7"/>
          <a:stretch>
            <a:fillRect/>
          </a:stretch>
        </p:blipFill>
        <p:spPr>
          <a:xfrm>
            <a:off x="742148" y="3491223"/>
            <a:ext cx="1745624" cy="2383991"/>
          </a:xfrm>
          <a:prstGeom prst="rect">
            <a:avLst/>
          </a:prstGeom>
        </p:spPr>
      </p:pic>
      <p:graphicFrame>
        <p:nvGraphicFramePr>
          <p:cNvPr id="7" name="Table 6">
            <a:extLst>
              <a:ext uri="{FF2B5EF4-FFF2-40B4-BE49-F238E27FC236}">
                <a16:creationId xmlns:a16="http://schemas.microsoft.com/office/drawing/2014/main" id="{08CA694E-348E-1D4A-A809-A80335B98B8A}"/>
              </a:ext>
            </a:extLst>
          </p:cNvPr>
          <p:cNvGraphicFramePr>
            <a:graphicFrameLocks noGrp="1"/>
          </p:cNvGraphicFramePr>
          <p:nvPr>
            <p:extLst>
              <p:ext uri="{D42A27DB-BD31-4B8C-83A1-F6EECF244321}">
                <p14:modId xmlns:p14="http://schemas.microsoft.com/office/powerpoint/2010/main" val="589604384"/>
              </p:ext>
            </p:extLst>
          </p:nvPr>
        </p:nvGraphicFramePr>
        <p:xfrm>
          <a:off x="4645899" y="1093411"/>
          <a:ext cx="4498101" cy="1097280"/>
        </p:xfrm>
        <a:graphic>
          <a:graphicData uri="http://schemas.openxmlformats.org/drawingml/2006/table">
            <a:tbl>
              <a:tblPr firstRow="1" bandRow="1">
                <a:tableStyleId>{073A0DAA-6AF3-43AB-8588-CEC1D06C72B9}</a:tableStyleId>
              </a:tblPr>
              <a:tblGrid>
                <a:gridCol w="4498101">
                  <a:extLst>
                    <a:ext uri="{9D8B030D-6E8A-4147-A177-3AD203B41FA5}">
                      <a16:colId xmlns:a16="http://schemas.microsoft.com/office/drawing/2014/main" val="2099129288"/>
                    </a:ext>
                  </a:extLst>
                </a:gridCol>
              </a:tblGrid>
              <a:tr h="269968">
                <a:tc>
                  <a:txBody>
                    <a:bodyPr/>
                    <a:lstStyle/>
                    <a:p>
                      <a:r>
                        <a:rPr lang="en-US" dirty="0"/>
                        <a:t>PANELS</a:t>
                      </a:r>
                    </a:p>
                  </a:txBody>
                  <a:tcPr/>
                </a:tc>
                <a:extLst>
                  <a:ext uri="{0D108BD9-81ED-4DB2-BD59-A6C34878D82A}">
                    <a16:rowId xmlns:a16="http://schemas.microsoft.com/office/drawing/2014/main" val="3025515877"/>
                  </a:ext>
                </a:extLst>
              </a:tr>
              <a:tr h="269968">
                <a:tc>
                  <a:txBody>
                    <a:bodyPr/>
                    <a:lstStyle/>
                    <a:p>
                      <a:r>
                        <a:rPr lang="en-US" dirty="0"/>
                        <a:t>LV low voltage switch panels</a:t>
                      </a:r>
                    </a:p>
                  </a:txBody>
                  <a:tcPr/>
                </a:tc>
                <a:extLst>
                  <a:ext uri="{0D108BD9-81ED-4DB2-BD59-A6C34878D82A}">
                    <a16:rowId xmlns:a16="http://schemas.microsoft.com/office/drawing/2014/main" val="995172501"/>
                  </a:ext>
                </a:extLst>
              </a:tr>
              <a:tr h="269968">
                <a:tc>
                  <a:txBody>
                    <a:bodyPr/>
                    <a:lstStyle/>
                    <a:p>
                      <a:r>
                        <a:rPr lang="en-US" dirty="0"/>
                        <a:t>HV high voltage switch panels up to 35kV</a:t>
                      </a:r>
                    </a:p>
                  </a:txBody>
                  <a:tcPr/>
                </a:tc>
                <a:extLst>
                  <a:ext uri="{0D108BD9-81ED-4DB2-BD59-A6C34878D82A}">
                    <a16:rowId xmlns:a16="http://schemas.microsoft.com/office/drawing/2014/main" val="1673791241"/>
                  </a:ext>
                </a:extLst>
              </a:tr>
            </a:tbl>
          </a:graphicData>
        </a:graphic>
      </p:graphicFrame>
      <p:graphicFrame>
        <p:nvGraphicFramePr>
          <p:cNvPr id="16" name="Table 15">
            <a:extLst>
              <a:ext uri="{FF2B5EF4-FFF2-40B4-BE49-F238E27FC236}">
                <a16:creationId xmlns:a16="http://schemas.microsoft.com/office/drawing/2014/main" id="{133D3057-B55D-F946-8348-95AE43D2F62A}"/>
              </a:ext>
            </a:extLst>
          </p:cNvPr>
          <p:cNvGraphicFramePr>
            <a:graphicFrameLocks noGrp="1"/>
          </p:cNvGraphicFramePr>
          <p:nvPr>
            <p:extLst>
              <p:ext uri="{D42A27DB-BD31-4B8C-83A1-F6EECF244321}">
                <p14:modId xmlns:p14="http://schemas.microsoft.com/office/powerpoint/2010/main" val="1454062607"/>
              </p:ext>
            </p:extLst>
          </p:nvPr>
        </p:nvGraphicFramePr>
        <p:xfrm>
          <a:off x="4645899" y="3480362"/>
          <a:ext cx="4498101" cy="1828800"/>
        </p:xfrm>
        <a:graphic>
          <a:graphicData uri="http://schemas.openxmlformats.org/drawingml/2006/table">
            <a:tbl>
              <a:tblPr firstRow="1" bandRow="1">
                <a:tableStyleId>{073A0DAA-6AF3-43AB-8588-CEC1D06C72B9}</a:tableStyleId>
              </a:tblPr>
              <a:tblGrid>
                <a:gridCol w="4498101">
                  <a:extLst>
                    <a:ext uri="{9D8B030D-6E8A-4147-A177-3AD203B41FA5}">
                      <a16:colId xmlns:a16="http://schemas.microsoft.com/office/drawing/2014/main" val="2099129288"/>
                    </a:ext>
                  </a:extLst>
                </a:gridCol>
              </a:tblGrid>
              <a:tr h="269968">
                <a:tc>
                  <a:txBody>
                    <a:bodyPr/>
                    <a:lstStyle/>
                    <a:p>
                      <a:r>
                        <a:rPr lang="en-US" dirty="0"/>
                        <a:t>TRANSFORMERS</a:t>
                      </a:r>
                    </a:p>
                  </a:txBody>
                  <a:tcPr/>
                </a:tc>
                <a:extLst>
                  <a:ext uri="{0D108BD9-81ED-4DB2-BD59-A6C34878D82A}">
                    <a16:rowId xmlns:a16="http://schemas.microsoft.com/office/drawing/2014/main" val="3025515877"/>
                  </a:ext>
                </a:extLst>
              </a:tr>
              <a:tr h="269968">
                <a:tc>
                  <a:txBody>
                    <a:bodyPr/>
                    <a:lstStyle/>
                    <a:p>
                      <a:r>
                        <a:rPr lang="en-US" dirty="0"/>
                        <a:t>Oil immersed type transformers up to 110KV</a:t>
                      </a:r>
                    </a:p>
                  </a:txBody>
                  <a:tcPr/>
                </a:tc>
                <a:extLst>
                  <a:ext uri="{0D108BD9-81ED-4DB2-BD59-A6C34878D82A}">
                    <a16:rowId xmlns:a16="http://schemas.microsoft.com/office/drawing/2014/main" val="995172501"/>
                  </a:ext>
                </a:extLst>
              </a:tr>
              <a:tr h="269968">
                <a:tc>
                  <a:txBody>
                    <a:bodyPr/>
                    <a:lstStyle/>
                    <a:p>
                      <a:r>
                        <a:rPr lang="en-US" dirty="0"/>
                        <a:t>Dry type transformers up to 35kV</a:t>
                      </a:r>
                    </a:p>
                  </a:txBody>
                  <a:tcPr/>
                </a:tc>
                <a:extLst>
                  <a:ext uri="{0D108BD9-81ED-4DB2-BD59-A6C34878D82A}">
                    <a16:rowId xmlns:a16="http://schemas.microsoft.com/office/drawing/2014/main" val="1673791241"/>
                  </a:ext>
                </a:extLst>
              </a:tr>
              <a:tr h="269968">
                <a:tc>
                  <a:txBody>
                    <a:bodyPr/>
                    <a:lstStyle/>
                    <a:p>
                      <a:r>
                        <a:rPr lang="en-US" dirty="0"/>
                        <a:t>American standard box type substation</a:t>
                      </a:r>
                    </a:p>
                  </a:txBody>
                  <a:tcPr/>
                </a:tc>
                <a:extLst>
                  <a:ext uri="{0D108BD9-81ED-4DB2-BD59-A6C34878D82A}">
                    <a16:rowId xmlns:a16="http://schemas.microsoft.com/office/drawing/2014/main" val="1065872209"/>
                  </a:ext>
                </a:extLst>
              </a:tr>
              <a:tr h="269968">
                <a:tc>
                  <a:txBody>
                    <a:bodyPr/>
                    <a:lstStyle/>
                    <a:p>
                      <a:r>
                        <a:rPr lang="en-US" dirty="0"/>
                        <a:t>Euro standard box type substation</a:t>
                      </a:r>
                    </a:p>
                  </a:txBody>
                  <a:tcPr/>
                </a:tc>
                <a:extLst>
                  <a:ext uri="{0D108BD9-81ED-4DB2-BD59-A6C34878D82A}">
                    <a16:rowId xmlns:a16="http://schemas.microsoft.com/office/drawing/2014/main" val="3054864985"/>
                  </a:ext>
                </a:extLst>
              </a:tr>
            </a:tbl>
          </a:graphicData>
        </a:graphic>
      </p:graphicFrame>
    </p:spTree>
    <p:extLst>
      <p:ext uri="{BB962C8B-B14F-4D97-AF65-F5344CB8AC3E}">
        <p14:creationId xmlns:p14="http://schemas.microsoft.com/office/powerpoint/2010/main" val="396234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1-02 at 4.45.0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7758" y="998129"/>
            <a:ext cx="1436530" cy="2009451"/>
          </a:xfrm>
          <a:prstGeom prst="rect">
            <a:avLst/>
          </a:prstGeom>
        </p:spPr>
      </p:pic>
      <p:pic>
        <p:nvPicPr>
          <p:cNvPr id="3" name="Picture 2" descr="Screen Shot 2018-01-02 at 4.44.31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9109" y="998133"/>
            <a:ext cx="1431732" cy="2009449"/>
          </a:xfrm>
          <a:prstGeom prst="rect">
            <a:avLst/>
          </a:prstGeom>
        </p:spPr>
      </p:pic>
      <p:pic>
        <p:nvPicPr>
          <p:cNvPr id="9" name="Picture 8" descr="Screen Shot 2018-01-02 at 4.45.32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478" y="990488"/>
            <a:ext cx="1443166" cy="2017091"/>
          </a:xfrm>
          <a:prstGeom prst="rect">
            <a:avLst/>
          </a:prstGeom>
        </p:spPr>
      </p:pic>
      <p:sp>
        <p:nvSpPr>
          <p:cNvPr id="10" name="TextBox 9"/>
          <p:cNvSpPr txBox="1"/>
          <p:nvPr/>
        </p:nvSpPr>
        <p:spPr>
          <a:xfrm>
            <a:off x="1677589" y="3017842"/>
            <a:ext cx="1006748" cy="307777"/>
          </a:xfrm>
          <a:prstGeom prst="rect">
            <a:avLst/>
          </a:prstGeom>
          <a:noFill/>
        </p:spPr>
        <p:txBody>
          <a:bodyPr wrap="square" rtlCol="0">
            <a:spAutoFit/>
          </a:bodyPr>
          <a:lstStyle/>
          <a:p>
            <a:r>
              <a:rPr lang="en-US" sz="1400" dirty="0">
                <a:solidFill>
                  <a:srgbClr val="000000"/>
                </a:solidFill>
              </a:rPr>
              <a:t>ISO9001</a:t>
            </a:r>
          </a:p>
        </p:txBody>
      </p:sp>
      <p:sp>
        <p:nvSpPr>
          <p:cNvPr id="11" name="TextBox 10"/>
          <p:cNvSpPr txBox="1"/>
          <p:nvPr/>
        </p:nvSpPr>
        <p:spPr>
          <a:xfrm>
            <a:off x="3380727" y="3017842"/>
            <a:ext cx="1108503" cy="307777"/>
          </a:xfrm>
          <a:prstGeom prst="rect">
            <a:avLst/>
          </a:prstGeom>
          <a:noFill/>
        </p:spPr>
        <p:txBody>
          <a:bodyPr wrap="square" rtlCol="0">
            <a:spAutoFit/>
          </a:bodyPr>
          <a:lstStyle/>
          <a:p>
            <a:r>
              <a:rPr lang="en-US" sz="1400" dirty="0">
                <a:solidFill>
                  <a:srgbClr val="000000"/>
                </a:solidFill>
              </a:rPr>
              <a:t>ISO14001</a:t>
            </a:r>
          </a:p>
        </p:txBody>
      </p:sp>
      <p:sp>
        <p:nvSpPr>
          <p:cNvPr id="12" name="TextBox 11"/>
          <p:cNvSpPr txBox="1"/>
          <p:nvPr/>
        </p:nvSpPr>
        <p:spPr>
          <a:xfrm>
            <a:off x="5219230" y="3017842"/>
            <a:ext cx="1099893" cy="307777"/>
          </a:xfrm>
          <a:prstGeom prst="rect">
            <a:avLst/>
          </a:prstGeom>
          <a:noFill/>
        </p:spPr>
        <p:txBody>
          <a:bodyPr wrap="square" rtlCol="0">
            <a:spAutoFit/>
          </a:bodyPr>
          <a:lstStyle/>
          <a:p>
            <a:r>
              <a:rPr lang="en-US" sz="1400" dirty="0">
                <a:solidFill>
                  <a:srgbClr val="000000"/>
                </a:solidFill>
              </a:rPr>
              <a:t>ISO18001</a:t>
            </a:r>
          </a:p>
        </p:txBody>
      </p:sp>
      <p:pic>
        <p:nvPicPr>
          <p:cNvPr id="13" name="Picture 2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18734" y="805839"/>
            <a:ext cx="1748907" cy="1224419"/>
          </a:xfrm>
          <a:prstGeom prst="rect">
            <a:avLst/>
          </a:prstGeom>
          <a:noFill/>
          <a:ln w="57150" cap="flat" cmpd="sng" algn="ctr">
            <a:gradFill>
              <a:gsLst>
                <a:gs pos="0">
                  <a:schemeClr val="tx1"/>
                </a:gs>
                <a:gs pos="50000">
                  <a:schemeClr val="accent1">
                    <a:shade val="67500"/>
                    <a:satMod val="115000"/>
                  </a:schemeClr>
                </a:gs>
                <a:gs pos="100000">
                  <a:schemeClr val="accent1">
                    <a:shade val="100000"/>
                    <a:satMod val="115000"/>
                  </a:schemeClr>
                </a:gs>
              </a:gsLst>
              <a:lin ang="5400000" scaled="0"/>
            </a:gradFill>
            <a:prstDash val="solid"/>
            <a:miter lim="800000"/>
            <a:headEnd/>
            <a:tailEnd/>
          </a:ln>
          <a:effectLst/>
        </p:spPr>
      </p:pic>
      <p:pic>
        <p:nvPicPr>
          <p:cNvPr id="14" name="Picture 2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18733" y="3001365"/>
            <a:ext cx="1748907" cy="1177287"/>
          </a:xfrm>
          <a:prstGeom prst="rect">
            <a:avLst/>
          </a:prstGeom>
          <a:noFill/>
          <a:ln w="57150" cap="flat" cmpd="sng" algn="ctr">
            <a:gradFill>
              <a:gsLst>
                <a:gs pos="0">
                  <a:schemeClr val="tx1"/>
                </a:gs>
                <a:gs pos="50000">
                  <a:schemeClr val="accent1">
                    <a:shade val="67500"/>
                    <a:satMod val="115000"/>
                  </a:schemeClr>
                </a:gs>
                <a:gs pos="100000">
                  <a:schemeClr val="accent1">
                    <a:shade val="100000"/>
                    <a:satMod val="115000"/>
                  </a:schemeClr>
                </a:gs>
              </a:gsLst>
              <a:lin ang="5400000" scaled="0"/>
            </a:gradFill>
            <a:prstDash val="solid"/>
            <a:miter lim="800000"/>
            <a:headEnd/>
            <a:tailEnd/>
          </a:ln>
          <a:effectLst/>
        </p:spPr>
      </p:pic>
      <p:pic>
        <p:nvPicPr>
          <p:cNvPr id="15" name="Picture 2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52805" y="5002886"/>
            <a:ext cx="1714832" cy="1163612"/>
          </a:xfrm>
          <a:prstGeom prst="rect">
            <a:avLst/>
          </a:prstGeom>
          <a:noFill/>
          <a:ln w="57150" cap="flat" cmpd="sng" algn="ctr">
            <a:gradFill>
              <a:gsLst>
                <a:gs pos="0">
                  <a:schemeClr val="tx1"/>
                </a:gs>
                <a:gs pos="50000">
                  <a:schemeClr val="accent1">
                    <a:shade val="67500"/>
                    <a:satMod val="115000"/>
                  </a:schemeClr>
                </a:gs>
                <a:gs pos="100000">
                  <a:schemeClr val="accent1">
                    <a:shade val="100000"/>
                    <a:satMod val="115000"/>
                  </a:schemeClr>
                </a:gs>
              </a:gsLst>
              <a:lin ang="5400000" scaled="0"/>
            </a:gradFill>
            <a:prstDash val="solid"/>
            <a:miter lim="800000"/>
            <a:headEnd/>
            <a:tailEnd/>
          </a:ln>
          <a:effectLst/>
        </p:spPr>
      </p:pic>
      <p:sp>
        <p:nvSpPr>
          <p:cNvPr id="16" name="TextBox 15"/>
          <p:cNvSpPr txBox="1"/>
          <p:nvPr/>
        </p:nvSpPr>
        <p:spPr>
          <a:xfrm>
            <a:off x="6934186" y="2328144"/>
            <a:ext cx="2209814" cy="307777"/>
          </a:xfrm>
          <a:prstGeom prst="rect">
            <a:avLst/>
          </a:prstGeom>
          <a:noFill/>
        </p:spPr>
        <p:txBody>
          <a:bodyPr wrap="square" rtlCol="0">
            <a:spAutoFit/>
          </a:bodyPr>
          <a:lstStyle/>
          <a:p>
            <a:r>
              <a:rPr lang="en-US" sz="1400" dirty="0">
                <a:solidFill>
                  <a:srgbClr val="7F7F7F"/>
                </a:solidFill>
              </a:rPr>
              <a:t>State famous trademark</a:t>
            </a:r>
          </a:p>
        </p:txBody>
      </p:sp>
      <p:sp>
        <p:nvSpPr>
          <p:cNvPr id="17" name="TextBox 16"/>
          <p:cNvSpPr txBox="1"/>
          <p:nvPr/>
        </p:nvSpPr>
        <p:spPr>
          <a:xfrm>
            <a:off x="6686983" y="4381657"/>
            <a:ext cx="2861263" cy="307777"/>
          </a:xfrm>
          <a:prstGeom prst="rect">
            <a:avLst/>
          </a:prstGeom>
          <a:noFill/>
        </p:spPr>
        <p:txBody>
          <a:bodyPr wrap="square" rtlCol="0">
            <a:spAutoFit/>
          </a:bodyPr>
          <a:lstStyle/>
          <a:p>
            <a:r>
              <a:rPr lang="en-US" sz="1400" dirty="0">
                <a:solidFill>
                  <a:srgbClr val="7F7F7F"/>
                </a:solidFill>
              </a:rPr>
              <a:t>Wuxi city famous trademark</a:t>
            </a:r>
          </a:p>
        </p:txBody>
      </p:sp>
      <p:sp>
        <p:nvSpPr>
          <p:cNvPr id="18" name="TextBox 17"/>
          <p:cNvSpPr txBox="1"/>
          <p:nvPr/>
        </p:nvSpPr>
        <p:spPr>
          <a:xfrm>
            <a:off x="6631501" y="6216757"/>
            <a:ext cx="2861263" cy="307777"/>
          </a:xfrm>
          <a:prstGeom prst="rect">
            <a:avLst/>
          </a:prstGeom>
          <a:noFill/>
        </p:spPr>
        <p:txBody>
          <a:bodyPr wrap="square" rtlCol="0">
            <a:spAutoFit/>
          </a:bodyPr>
          <a:lstStyle/>
          <a:p>
            <a:r>
              <a:rPr lang="en-US" sz="1400" dirty="0">
                <a:solidFill>
                  <a:srgbClr val="7F7F7F"/>
                </a:solidFill>
              </a:rPr>
              <a:t>Wuxi certified R&amp;D Institutions</a:t>
            </a:r>
          </a:p>
        </p:txBody>
      </p:sp>
      <p:pic>
        <p:nvPicPr>
          <p:cNvPr id="8" name="Picture 7" descr="1-150H41355192Q.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7758" y="3669319"/>
            <a:ext cx="1436530" cy="1915373"/>
          </a:xfrm>
          <a:prstGeom prst="rect">
            <a:avLst/>
          </a:prstGeom>
        </p:spPr>
      </p:pic>
      <p:sp>
        <p:nvSpPr>
          <p:cNvPr id="19" name="TextBox 18"/>
          <p:cNvSpPr txBox="1"/>
          <p:nvPr/>
        </p:nvSpPr>
        <p:spPr>
          <a:xfrm>
            <a:off x="1553110" y="5606934"/>
            <a:ext cx="1006748" cy="307777"/>
          </a:xfrm>
          <a:prstGeom prst="rect">
            <a:avLst/>
          </a:prstGeom>
          <a:noFill/>
        </p:spPr>
        <p:txBody>
          <a:bodyPr wrap="square" rtlCol="0">
            <a:spAutoFit/>
          </a:bodyPr>
          <a:lstStyle/>
          <a:p>
            <a:pPr algn="ctr"/>
            <a:r>
              <a:rPr lang="en-US" sz="1400" dirty="0">
                <a:solidFill>
                  <a:srgbClr val="000000"/>
                </a:solidFill>
              </a:rPr>
              <a:t>CE</a:t>
            </a:r>
          </a:p>
        </p:txBody>
      </p:sp>
      <p:pic>
        <p:nvPicPr>
          <p:cNvPr id="20" name="Picture 19" descr="1-150H4140315161.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19109" y="3669319"/>
            <a:ext cx="1448888" cy="1931851"/>
          </a:xfrm>
          <a:prstGeom prst="rect">
            <a:avLst/>
          </a:prstGeom>
        </p:spPr>
      </p:pic>
      <p:sp>
        <p:nvSpPr>
          <p:cNvPr id="21" name="TextBox 20"/>
          <p:cNvSpPr txBox="1"/>
          <p:nvPr/>
        </p:nvSpPr>
        <p:spPr>
          <a:xfrm>
            <a:off x="2814289" y="5601169"/>
            <a:ext cx="2404938" cy="523220"/>
          </a:xfrm>
          <a:prstGeom prst="rect">
            <a:avLst/>
          </a:prstGeom>
          <a:noFill/>
        </p:spPr>
        <p:txBody>
          <a:bodyPr wrap="square" rtlCol="0">
            <a:spAutoFit/>
          </a:bodyPr>
          <a:lstStyle/>
          <a:p>
            <a:pPr algn="ctr"/>
            <a:r>
              <a:rPr lang="en-US" sz="1400" dirty="0" err="1">
                <a:solidFill>
                  <a:srgbClr val="000000"/>
                </a:solidFill>
              </a:rPr>
              <a:t>Baifa</a:t>
            </a:r>
            <a:r>
              <a:rPr lang="en-US" sz="1400" dirty="0">
                <a:solidFill>
                  <a:srgbClr val="000000"/>
                </a:solidFill>
              </a:rPr>
              <a:t> </a:t>
            </a:r>
          </a:p>
          <a:p>
            <a:pPr algn="ctr"/>
            <a:r>
              <a:rPr lang="en-US" sz="1400" dirty="0">
                <a:solidFill>
                  <a:srgbClr val="000000"/>
                </a:solidFill>
              </a:rPr>
              <a:t>Global trademark</a:t>
            </a:r>
          </a:p>
        </p:txBody>
      </p:sp>
      <p:sp>
        <p:nvSpPr>
          <p:cNvPr id="23" name="TextBox 22"/>
          <p:cNvSpPr txBox="1"/>
          <p:nvPr/>
        </p:nvSpPr>
        <p:spPr>
          <a:xfrm>
            <a:off x="4840920" y="5422707"/>
            <a:ext cx="1940457" cy="738664"/>
          </a:xfrm>
          <a:prstGeom prst="rect">
            <a:avLst/>
          </a:prstGeom>
          <a:noFill/>
        </p:spPr>
        <p:txBody>
          <a:bodyPr wrap="square" rtlCol="0">
            <a:spAutoFit/>
          </a:bodyPr>
          <a:lstStyle/>
          <a:p>
            <a:pPr algn="ctr"/>
            <a:r>
              <a:rPr lang="en-US" sz="1400" dirty="0">
                <a:solidFill>
                  <a:srgbClr val="000000"/>
                </a:solidFill>
              </a:rPr>
              <a:t>CCS certificates </a:t>
            </a:r>
          </a:p>
          <a:p>
            <a:pPr algn="ctr"/>
            <a:r>
              <a:rPr lang="en-US" sz="1400" dirty="0">
                <a:solidFill>
                  <a:srgbClr val="000000"/>
                </a:solidFill>
              </a:rPr>
              <a:t>for marine generator and container</a:t>
            </a:r>
          </a:p>
        </p:txBody>
      </p:sp>
      <p:pic>
        <p:nvPicPr>
          <p:cNvPr id="24" name="Picture 23" descr="展会旗1.psd"/>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22" name="Picture 21" descr="SIOW_WebsiteLogos-79.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80693" y="3577433"/>
            <a:ext cx="1138428" cy="1202436"/>
          </a:xfrm>
          <a:prstGeom prst="rect">
            <a:avLst/>
          </a:prstGeom>
        </p:spPr>
      </p:pic>
      <p:pic>
        <p:nvPicPr>
          <p:cNvPr id="26" name="Picture 25" descr="IACS.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292868" y="4592613"/>
            <a:ext cx="903900" cy="830095"/>
          </a:xfrm>
          <a:prstGeom prst="rect">
            <a:avLst/>
          </a:prstGeom>
        </p:spPr>
      </p:pic>
      <p:sp>
        <p:nvSpPr>
          <p:cNvPr id="27" name="Rectangle 26"/>
          <p:cNvSpPr/>
          <p:nvPr/>
        </p:nvSpPr>
        <p:spPr>
          <a:xfrm>
            <a:off x="6686983" y="13440"/>
            <a:ext cx="2457019" cy="6844560"/>
          </a:xfrm>
          <a:prstGeom prst="rect">
            <a:avLst/>
          </a:prstGeom>
          <a:solidFill>
            <a:schemeClr val="accent1">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8" name="TextBox 27"/>
          <p:cNvSpPr txBox="1"/>
          <p:nvPr/>
        </p:nvSpPr>
        <p:spPr>
          <a:xfrm>
            <a:off x="1040333" y="1"/>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CERTIFICATIONS</a:t>
            </a:r>
          </a:p>
        </p:txBody>
      </p:sp>
    </p:spTree>
    <p:extLst>
      <p:ext uri="{BB962C8B-B14F-4D97-AF65-F5344CB8AC3E}">
        <p14:creationId xmlns:p14="http://schemas.microsoft.com/office/powerpoint/2010/main" val="2264908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87909" y="13440"/>
            <a:ext cx="2056093" cy="6844560"/>
          </a:xfrm>
          <a:prstGeom prst="rect">
            <a:avLst/>
          </a:prstGeom>
          <a:solidFill>
            <a:schemeClr val="accent1">
              <a:lumMod val="20000"/>
              <a:lumOff val="80000"/>
              <a:alpha val="1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pic>
        <p:nvPicPr>
          <p:cNvPr id="9" name="Picture 8" descr="Screen Shot 2018-01-11 at 2.23.0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2472" y="461666"/>
            <a:ext cx="1096047" cy="1627351"/>
          </a:xfrm>
          <a:prstGeom prst="rect">
            <a:avLst/>
          </a:prstGeom>
        </p:spPr>
      </p:pic>
      <p:pic>
        <p:nvPicPr>
          <p:cNvPr id="10" name="Picture 9" descr="Screen Shot 2018-01-11 at 2.21.2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6828" y="4577451"/>
            <a:ext cx="2163707" cy="1511160"/>
          </a:xfrm>
          <a:prstGeom prst="rect">
            <a:avLst/>
          </a:prstGeom>
        </p:spPr>
      </p:pic>
      <p:pic>
        <p:nvPicPr>
          <p:cNvPr id="11" name="Picture 10" descr="Screen Shot 2018-01-11 at 2.21.43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5248" y="4577452"/>
            <a:ext cx="2159407" cy="1508157"/>
          </a:xfrm>
          <a:prstGeom prst="rect">
            <a:avLst/>
          </a:prstGeom>
        </p:spPr>
      </p:pic>
      <p:pic>
        <p:nvPicPr>
          <p:cNvPr id="12" name="Picture 11" descr="Screen Shot 2018-01-11 at 2.23.18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0085" y="554388"/>
            <a:ext cx="1356223" cy="1822923"/>
          </a:xfrm>
          <a:prstGeom prst="rect">
            <a:avLst/>
          </a:prstGeom>
        </p:spPr>
      </p:pic>
      <p:pic>
        <p:nvPicPr>
          <p:cNvPr id="13" name="Picture 12" descr="Screen Shot 2018-01-11 at 2.23.00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4120" y="3154701"/>
            <a:ext cx="866394" cy="1220959"/>
          </a:xfrm>
          <a:prstGeom prst="rect">
            <a:avLst/>
          </a:prstGeom>
        </p:spPr>
      </p:pic>
      <p:pic>
        <p:nvPicPr>
          <p:cNvPr id="14" name="Picture 13" descr="Screen Shot 2018-01-11 at 2.22.42 P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32983" y="3154701"/>
            <a:ext cx="830252" cy="1220959"/>
          </a:xfrm>
          <a:prstGeom prst="rect">
            <a:avLst/>
          </a:prstGeom>
        </p:spPr>
      </p:pic>
      <p:pic>
        <p:nvPicPr>
          <p:cNvPr id="15" name="Picture 14" descr="Screen Shot 2018-01-11 at 2.21.52 PM.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90085" y="5172022"/>
            <a:ext cx="1557201" cy="1081391"/>
          </a:xfrm>
          <a:prstGeom prst="rect">
            <a:avLst/>
          </a:prstGeom>
        </p:spPr>
      </p:pic>
      <p:pic>
        <p:nvPicPr>
          <p:cNvPr id="16" name="Picture 15" descr="Screen Shot 2018-01-11 at 2.22.00 P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87583" y="412026"/>
            <a:ext cx="1184324" cy="1627351"/>
          </a:xfrm>
          <a:prstGeom prst="rect">
            <a:avLst/>
          </a:prstGeom>
        </p:spPr>
      </p:pic>
      <p:pic>
        <p:nvPicPr>
          <p:cNvPr id="17" name="Picture 16" descr="Screen Shot 2018-01-11 at 2.21.14 PM.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29895" y="2543215"/>
            <a:ext cx="2177484" cy="1508157"/>
          </a:xfrm>
          <a:prstGeom prst="rect">
            <a:avLst/>
          </a:prstGeom>
        </p:spPr>
      </p:pic>
      <p:pic>
        <p:nvPicPr>
          <p:cNvPr id="18" name="Picture 17" descr="Screen Shot 2018-01-11 at 2.22.52 PM.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57075" y="427140"/>
            <a:ext cx="1144769" cy="1661877"/>
          </a:xfrm>
          <a:prstGeom prst="rect">
            <a:avLst/>
          </a:prstGeom>
        </p:spPr>
      </p:pic>
      <p:pic>
        <p:nvPicPr>
          <p:cNvPr id="19" name="Picture 18" descr="Screen Shot 2018-01-11 at 2.22.32 PM.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148298" y="2475890"/>
            <a:ext cx="1150531" cy="1661877"/>
          </a:xfrm>
          <a:prstGeom prst="rect">
            <a:avLst/>
          </a:prstGeom>
        </p:spPr>
      </p:pic>
      <p:pic>
        <p:nvPicPr>
          <p:cNvPr id="20" name="Picture 19" descr="Screen Shot 2018-01-11 at 2.22.19 PM.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23990" y="2510416"/>
            <a:ext cx="1122476" cy="1652749"/>
          </a:xfrm>
          <a:prstGeom prst="rect">
            <a:avLst/>
          </a:prstGeom>
        </p:spPr>
      </p:pic>
      <p:sp>
        <p:nvSpPr>
          <p:cNvPr id="24" name="TextBox 23"/>
          <p:cNvSpPr txBox="1"/>
          <p:nvPr/>
        </p:nvSpPr>
        <p:spPr>
          <a:xfrm>
            <a:off x="1962470" y="2073904"/>
            <a:ext cx="1069524"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Volvo </a:t>
            </a:r>
            <a:r>
              <a:rPr lang="en-US" sz="1400" dirty="0" err="1">
                <a:solidFill>
                  <a:srgbClr val="000000"/>
                </a:solidFill>
                <a:latin typeface="Times New Roman"/>
                <a:cs typeface="Times New Roman"/>
              </a:rPr>
              <a:t>Penta</a:t>
            </a:r>
            <a:endParaRPr lang="en-US" sz="1400" dirty="0">
              <a:solidFill>
                <a:srgbClr val="000000"/>
              </a:solidFill>
              <a:latin typeface="Times New Roman"/>
              <a:cs typeface="Times New Roman"/>
            </a:endParaRPr>
          </a:p>
        </p:txBody>
      </p:sp>
      <p:sp>
        <p:nvSpPr>
          <p:cNvPr id="25" name="TextBox 24"/>
          <p:cNvSpPr txBox="1"/>
          <p:nvPr/>
        </p:nvSpPr>
        <p:spPr>
          <a:xfrm>
            <a:off x="3856483" y="2073904"/>
            <a:ext cx="583626"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MTU</a:t>
            </a:r>
          </a:p>
        </p:txBody>
      </p:sp>
      <p:sp>
        <p:nvSpPr>
          <p:cNvPr id="26" name="TextBox 25"/>
          <p:cNvSpPr txBox="1"/>
          <p:nvPr/>
        </p:nvSpPr>
        <p:spPr>
          <a:xfrm>
            <a:off x="5428874" y="2069534"/>
            <a:ext cx="723275"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Perkins</a:t>
            </a:r>
          </a:p>
        </p:txBody>
      </p:sp>
      <p:sp>
        <p:nvSpPr>
          <p:cNvPr id="27" name="TextBox 26"/>
          <p:cNvSpPr txBox="1"/>
          <p:nvPr/>
        </p:nvSpPr>
        <p:spPr>
          <a:xfrm>
            <a:off x="4032659" y="4203516"/>
            <a:ext cx="1381809"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SME-Mitsubishi</a:t>
            </a:r>
          </a:p>
        </p:txBody>
      </p:sp>
      <p:sp>
        <p:nvSpPr>
          <p:cNvPr id="28" name="TextBox 27"/>
          <p:cNvSpPr txBox="1"/>
          <p:nvPr/>
        </p:nvSpPr>
        <p:spPr>
          <a:xfrm>
            <a:off x="5738619" y="4203516"/>
            <a:ext cx="663225" cy="307777"/>
          </a:xfrm>
          <a:prstGeom prst="rect">
            <a:avLst/>
          </a:prstGeom>
          <a:noFill/>
        </p:spPr>
        <p:txBody>
          <a:bodyPr wrap="none" rtlCol="0">
            <a:spAutoFit/>
          </a:bodyPr>
          <a:lstStyle/>
          <a:p>
            <a:pPr algn="ctr"/>
            <a:r>
              <a:rPr lang="en-US" sz="1400" dirty="0" err="1">
                <a:solidFill>
                  <a:srgbClr val="000000"/>
                </a:solidFill>
                <a:latin typeface="Times New Roman"/>
                <a:cs typeface="Times New Roman"/>
              </a:rPr>
              <a:t>Scania</a:t>
            </a:r>
            <a:endParaRPr lang="en-US" sz="1400" dirty="0">
              <a:solidFill>
                <a:srgbClr val="000000"/>
              </a:solidFill>
              <a:latin typeface="Times New Roman"/>
              <a:cs typeface="Times New Roman"/>
            </a:endParaRPr>
          </a:p>
        </p:txBody>
      </p:sp>
      <p:sp>
        <p:nvSpPr>
          <p:cNvPr id="29" name="TextBox 28"/>
          <p:cNvSpPr txBox="1"/>
          <p:nvPr/>
        </p:nvSpPr>
        <p:spPr>
          <a:xfrm>
            <a:off x="2025727" y="6245045"/>
            <a:ext cx="1411702"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CCEC-Cummins</a:t>
            </a:r>
          </a:p>
        </p:txBody>
      </p:sp>
      <p:sp>
        <p:nvSpPr>
          <p:cNvPr id="30" name="TextBox 29"/>
          <p:cNvSpPr txBox="1"/>
          <p:nvPr/>
        </p:nvSpPr>
        <p:spPr>
          <a:xfrm>
            <a:off x="4997359" y="6266641"/>
            <a:ext cx="1421608"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DCEC-Cummins</a:t>
            </a:r>
          </a:p>
        </p:txBody>
      </p:sp>
      <p:sp>
        <p:nvSpPr>
          <p:cNvPr id="31" name="TextBox 30"/>
          <p:cNvSpPr txBox="1"/>
          <p:nvPr/>
        </p:nvSpPr>
        <p:spPr>
          <a:xfrm>
            <a:off x="2548216" y="4163454"/>
            <a:ext cx="736099"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Doosan</a:t>
            </a:r>
          </a:p>
        </p:txBody>
      </p:sp>
      <p:sp>
        <p:nvSpPr>
          <p:cNvPr id="32" name="TextBox 31"/>
          <p:cNvSpPr txBox="1"/>
          <p:nvPr/>
        </p:nvSpPr>
        <p:spPr>
          <a:xfrm>
            <a:off x="7649118" y="2407818"/>
            <a:ext cx="852843"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Stamford</a:t>
            </a:r>
          </a:p>
        </p:txBody>
      </p:sp>
      <p:sp>
        <p:nvSpPr>
          <p:cNvPr id="33" name="TextBox 32"/>
          <p:cNvSpPr txBox="1"/>
          <p:nvPr/>
        </p:nvSpPr>
        <p:spPr>
          <a:xfrm>
            <a:off x="7134895" y="4440386"/>
            <a:ext cx="842498" cy="307777"/>
          </a:xfrm>
          <a:prstGeom prst="rect">
            <a:avLst/>
          </a:prstGeom>
          <a:noFill/>
        </p:spPr>
        <p:txBody>
          <a:bodyPr wrap="none" rtlCol="0">
            <a:spAutoFit/>
          </a:bodyPr>
          <a:lstStyle/>
          <a:p>
            <a:pPr algn="ctr"/>
            <a:r>
              <a:rPr lang="en-US" sz="1400" dirty="0" err="1">
                <a:solidFill>
                  <a:srgbClr val="000000"/>
                </a:solidFill>
                <a:latin typeface="Times New Roman"/>
                <a:cs typeface="Times New Roman"/>
              </a:rPr>
              <a:t>Meccalte</a:t>
            </a:r>
            <a:endParaRPr lang="en-US" sz="1400" dirty="0">
              <a:solidFill>
                <a:srgbClr val="000000"/>
              </a:solidFill>
              <a:latin typeface="Times New Roman"/>
              <a:cs typeface="Times New Roman"/>
            </a:endParaRPr>
          </a:p>
        </p:txBody>
      </p:sp>
      <p:sp>
        <p:nvSpPr>
          <p:cNvPr id="34" name="TextBox 33"/>
          <p:cNvSpPr txBox="1"/>
          <p:nvPr/>
        </p:nvSpPr>
        <p:spPr>
          <a:xfrm>
            <a:off x="8037870" y="4430449"/>
            <a:ext cx="1133644" cy="307777"/>
          </a:xfrm>
          <a:prstGeom prst="rect">
            <a:avLst/>
          </a:prstGeom>
          <a:noFill/>
        </p:spPr>
        <p:txBody>
          <a:bodyPr wrap="none" rtlCol="0">
            <a:spAutoFit/>
          </a:bodyPr>
          <a:lstStyle/>
          <a:p>
            <a:pPr algn="ctr"/>
            <a:r>
              <a:rPr lang="en-US" sz="1400" dirty="0" err="1">
                <a:solidFill>
                  <a:srgbClr val="000000"/>
                </a:solidFill>
                <a:latin typeface="Times New Roman"/>
                <a:cs typeface="Times New Roman"/>
              </a:rPr>
              <a:t>Leory</a:t>
            </a:r>
            <a:r>
              <a:rPr lang="en-US" sz="1400" dirty="0">
                <a:solidFill>
                  <a:srgbClr val="000000"/>
                </a:solidFill>
                <a:latin typeface="Times New Roman"/>
                <a:cs typeface="Times New Roman"/>
              </a:rPr>
              <a:t> </a:t>
            </a:r>
            <a:r>
              <a:rPr lang="en-US" sz="1400" dirty="0" err="1">
                <a:solidFill>
                  <a:srgbClr val="000000"/>
                </a:solidFill>
                <a:latin typeface="Times New Roman"/>
                <a:cs typeface="Times New Roman"/>
              </a:rPr>
              <a:t>Somer</a:t>
            </a:r>
            <a:endParaRPr lang="en-US" sz="1400" dirty="0">
              <a:solidFill>
                <a:srgbClr val="000000"/>
              </a:solidFill>
              <a:latin typeface="Times New Roman"/>
              <a:cs typeface="Times New Roman"/>
            </a:endParaRPr>
          </a:p>
        </p:txBody>
      </p:sp>
      <p:sp>
        <p:nvSpPr>
          <p:cNvPr id="35" name="TextBox 34"/>
          <p:cNvSpPr txBox="1"/>
          <p:nvPr/>
        </p:nvSpPr>
        <p:spPr>
          <a:xfrm>
            <a:off x="7726777" y="6266641"/>
            <a:ext cx="882649" cy="307777"/>
          </a:xfrm>
          <a:prstGeom prst="rect">
            <a:avLst/>
          </a:prstGeom>
          <a:noFill/>
        </p:spPr>
        <p:txBody>
          <a:bodyPr wrap="none" rtlCol="0">
            <a:spAutoFit/>
          </a:bodyPr>
          <a:lstStyle/>
          <a:p>
            <a:pPr algn="ctr"/>
            <a:r>
              <a:rPr lang="en-US" sz="1400" dirty="0">
                <a:solidFill>
                  <a:srgbClr val="000000"/>
                </a:solidFill>
                <a:latin typeface="Times New Roman"/>
                <a:cs typeface="Times New Roman"/>
              </a:rPr>
              <a:t>Marathon</a:t>
            </a:r>
          </a:p>
        </p:txBody>
      </p:sp>
      <p:pic>
        <p:nvPicPr>
          <p:cNvPr id="36" name="Picture 35" descr="展会旗1.psd"/>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38" name="TextBox 37"/>
          <p:cNvSpPr txBox="1"/>
          <p:nvPr/>
        </p:nvSpPr>
        <p:spPr>
          <a:xfrm>
            <a:off x="1040333" y="1"/>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CERTIFICATIONS</a:t>
            </a:r>
          </a:p>
        </p:txBody>
      </p:sp>
    </p:spTree>
    <p:extLst>
      <p:ext uri="{BB962C8B-B14F-4D97-AF65-F5344CB8AC3E}">
        <p14:creationId xmlns:p14="http://schemas.microsoft.com/office/powerpoint/2010/main" val="398105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5191" y="4434464"/>
            <a:ext cx="7262873" cy="1323439"/>
          </a:xfrm>
          <a:prstGeom prst="rect">
            <a:avLst/>
          </a:prstGeom>
          <a:noFill/>
        </p:spPr>
        <p:txBody>
          <a:bodyPr wrap="square" rtlCol="0">
            <a:spAutoFit/>
          </a:bodyPr>
          <a:lstStyle/>
          <a:p>
            <a:r>
              <a:rPr lang="en-AU" sz="1600" dirty="0">
                <a:solidFill>
                  <a:srgbClr val="000000"/>
                </a:solidFill>
              </a:rPr>
              <a:t>* </a:t>
            </a:r>
            <a:r>
              <a:rPr lang="en-US" sz="1600" dirty="0" err="1">
                <a:solidFill>
                  <a:srgbClr val="000000"/>
                </a:solidFill>
              </a:rPr>
              <a:t>Baifa</a:t>
            </a:r>
            <a:r>
              <a:rPr lang="en-US" sz="1600" dirty="0">
                <a:solidFill>
                  <a:srgbClr val="000000"/>
                </a:solidFill>
              </a:rPr>
              <a:t> offers various types of standard power generator products for  customer’s choice or meet project demand. </a:t>
            </a:r>
          </a:p>
          <a:p>
            <a:r>
              <a:rPr lang="en-US" sz="1600" dirty="0">
                <a:solidFill>
                  <a:srgbClr val="000000"/>
                </a:solidFill>
              </a:rPr>
              <a:t>                                       </a:t>
            </a:r>
          </a:p>
          <a:p>
            <a:r>
              <a:rPr lang="en-US" sz="1600" dirty="0">
                <a:solidFill>
                  <a:srgbClr val="000000"/>
                </a:solidFill>
              </a:rPr>
              <a:t>* Above mentioned is standard products only, for special or customized requirement please contact </a:t>
            </a:r>
            <a:r>
              <a:rPr lang="en-US" sz="1600" dirty="0" err="1">
                <a:solidFill>
                  <a:srgbClr val="000000"/>
                </a:solidFill>
              </a:rPr>
              <a:t>Baifa</a:t>
            </a:r>
            <a:r>
              <a:rPr lang="en-US" sz="1600" dirty="0">
                <a:solidFill>
                  <a:srgbClr val="000000"/>
                </a:solidFill>
              </a:rPr>
              <a:t> sales for enquiry.</a:t>
            </a:r>
          </a:p>
        </p:txBody>
      </p:sp>
      <p:pic>
        <p:nvPicPr>
          <p:cNvPr id="9" name="Picture 8" descr="Screen Shot 2018-09-19 at 1.11.1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827" y="1167482"/>
            <a:ext cx="8113174" cy="2654505"/>
          </a:xfrm>
          <a:prstGeom prst="rect">
            <a:avLst/>
          </a:prstGeom>
        </p:spPr>
      </p:pic>
      <p:pic>
        <p:nvPicPr>
          <p:cNvPr id="10" name="Picture 9"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spTree>
    <p:extLst>
      <p:ext uri="{BB962C8B-B14F-4D97-AF65-F5344CB8AC3E}">
        <p14:creationId xmlns:p14="http://schemas.microsoft.com/office/powerpoint/2010/main" val="425521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2" name="Picture 1" descr="6111709284201_.pic.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1200328"/>
            <a:ext cx="8103668" cy="5672568"/>
          </a:xfrm>
          <a:prstGeom prst="rect">
            <a:avLst/>
          </a:prstGeom>
        </p:spPr>
      </p:pic>
    </p:spTree>
    <p:extLst>
      <p:ext uri="{BB962C8B-B14F-4D97-AF65-F5344CB8AC3E}">
        <p14:creationId xmlns:p14="http://schemas.microsoft.com/office/powerpoint/2010/main" val="88484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11" name="Picture 10" descr="6121709284201_.pic.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1186234"/>
            <a:ext cx="8103668" cy="5671767"/>
          </a:xfrm>
          <a:prstGeom prst="rect">
            <a:avLst/>
          </a:prstGeom>
        </p:spPr>
      </p:pic>
    </p:spTree>
    <p:extLst>
      <p:ext uri="{BB962C8B-B14F-4D97-AF65-F5344CB8AC3E}">
        <p14:creationId xmlns:p14="http://schemas.microsoft.com/office/powerpoint/2010/main" val="18011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7" name="Picture 6">
            <a:extLst>
              <a:ext uri="{FF2B5EF4-FFF2-40B4-BE49-F238E27FC236}">
                <a16:creationId xmlns:a16="http://schemas.microsoft.com/office/drawing/2014/main" id="{1518280B-577C-474D-9156-ACCF9D11DE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7079" y="501081"/>
            <a:ext cx="6206921" cy="5657672"/>
          </a:xfrm>
          <a:prstGeom prst="rect">
            <a:avLst/>
          </a:prstGeom>
        </p:spPr>
      </p:pic>
    </p:spTree>
    <p:extLst>
      <p:ext uri="{BB962C8B-B14F-4D97-AF65-F5344CB8AC3E}">
        <p14:creationId xmlns:p14="http://schemas.microsoft.com/office/powerpoint/2010/main" val="88484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3" name="Picture 2">
            <a:extLst>
              <a:ext uri="{FF2B5EF4-FFF2-40B4-BE49-F238E27FC236}">
                <a16:creationId xmlns:a16="http://schemas.microsoft.com/office/drawing/2014/main" id="{35730970-4924-C14B-91CF-40F15FD714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1200328"/>
            <a:ext cx="8103668" cy="5402445"/>
          </a:xfrm>
          <a:prstGeom prst="rect">
            <a:avLst/>
          </a:prstGeom>
        </p:spPr>
      </p:pic>
      <p:sp>
        <p:nvSpPr>
          <p:cNvPr id="4" name="TextBox 3">
            <a:extLst>
              <a:ext uri="{FF2B5EF4-FFF2-40B4-BE49-F238E27FC236}">
                <a16:creationId xmlns:a16="http://schemas.microsoft.com/office/drawing/2014/main" id="{50F0D2EB-7EAC-AE47-A1CA-E98C0FE0A3F0}"/>
              </a:ext>
            </a:extLst>
          </p:cNvPr>
          <p:cNvSpPr txBox="1"/>
          <p:nvPr/>
        </p:nvSpPr>
        <p:spPr>
          <a:xfrm>
            <a:off x="1382294" y="1021904"/>
            <a:ext cx="7419744" cy="2215991"/>
          </a:xfrm>
          <a:prstGeom prst="rect">
            <a:avLst/>
          </a:prstGeom>
          <a:noFill/>
        </p:spPr>
        <p:txBody>
          <a:bodyPr wrap="square" rtlCol="0">
            <a:spAutoFit/>
          </a:bodyPr>
          <a:lstStyle/>
          <a:p>
            <a:pPr algn="r"/>
            <a:r>
              <a:rPr lang="en-US" sz="3000" b="1" dirty="0">
                <a:solidFill>
                  <a:srgbClr val="4E4E4E"/>
                </a:solidFill>
                <a:latin typeface="Abadi MT Condensed Extra Bold" panose="020B0306030101010103" pitchFamily="34" charset="77"/>
              </a:rPr>
              <a:t>RSL+</a:t>
            </a:r>
          </a:p>
          <a:p>
            <a:endParaRPr lang="en-US" sz="3000" b="1" dirty="0">
              <a:solidFill>
                <a:schemeClr val="bg1">
                  <a:lumMod val="50000"/>
                </a:schemeClr>
              </a:solidFill>
              <a:latin typeface="Abadi MT Condensed Light" panose="020B0306030101010103" pitchFamily="34" charset="77"/>
            </a:endParaRPr>
          </a:p>
          <a:p>
            <a:r>
              <a:rPr lang="en-US" b="1" dirty="0">
                <a:solidFill>
                  <a:schemeClr val="bg1">
                    <a:lumMod val="65000"/>
                  </a:schemeClr>
                </a:solidFill>
                <a:latin typeface="Abadi MT Condensed Extra Bold" panose="020B0306030101010103" pitchFamily="34" charset="77"/>
              </a:rPr>
              <a:t>SINGLE POINT LIFTING | DESIGNED FOR RENTAL WITH LOW NOISE REQUIREMENT</a:t>
            </a:r>
          </a:p>
          <a:p>
            <a:endParaRPr lang="en-US" sz="3000" b="1" dirty="0">
              <a:solidFill>
                <a:schemeClr val="bg1">
                  <a:lumMod val="65000"/>
                </a:schemeClr>
              </a:solidFill>
              <a:latin typeface="Abadi MT Condensed Extra Bold" panose="020B0306030101010103" pitchFamily="34" charset="77"/>
            </a:endParaRPr>
          </a:p>
          <a:p>
            <a:endParaRPr lang="en-US" sz="3000" b="1" dirty="0">
              <a:solidFill>
                <a:schemeClr val="bg1">
                  <a:lumMod val="50000"/>
                </a:schemeClr>
              </a:solidFill>
              <a:latin typeface="Abadi MT Condensed Light" panose="020B0306030101010103" pitchFamily="34" charset="77"/>
            </a:endParaRPr>
          </a:p>
        </p:txBody>
      </p:sp>
    </p:spTree>
    <p:extLst>
      <p:ext uri="{BB962C8B-B14F-4D97-AF65-F5344CB8AC3E}">
        <p14:creationId xmlns:p14="http://schemas.microsoft.com/office/powerpoint/2010/main" val="225476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cxnSp>
        <p:nvCxnSpPr>
          <p:cNvPr id="10" name="Straight Connector 9"/>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 name="Picture 1" descr="Screen Shot 2020-03-30 at 7.53.34 P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87760"/>
            <a:ext cx="9144000" cy="3409780"/>
          </a:xfrm>
          <a:prstGeom prst="rect">
            <a:avLst/>
          </a:prstGeom>
        </p:spPr>
      </p:pic>
      <p:sp>
        <p:nvSpPr>
          <p:cNvPr id="7" name="TextBox 6"/>
          <p:cNvSpPr txBox="1"/>
          <p:nvPr/>
        </p:nvSpPr>
        <p:spPr>
          <a:xfrm>
            <a:off x="0" y="5888040"/>
            <a:ext cx="4978400"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WELCOME TO BE PART OF BAIFA TEAM</a:t>
            </a:r>
          </a:p>
        </p:txBody>
      </p:sp>
    </p:spTree>
    <p:extLst>
      <p:ext uri="{BB962C8B-B14F-4D97-AF65-F5344CB8AC3E}">
        <p14:creationId xmlns:p14="http://schemas.microsoft.com/office/powerpoint/2010/main" val="274479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3" name="Picture 2" descr="Screen Shot 2024-03-01 at 5.17.0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8401" y="1507067"/>
            <a:ext cx="7857067" cy="4536039"/>
          </a:xfrm>
          <a:prstGeom prst="rect">
            <a:avLst/>
          </a:prstGeom>
        </p:spPr>
      </p:pic>
    </p:spTree>
    <p:extLst>
      <p:ext uri="{BB962C8B-B14F-4D97-AF65-F5344CB8AC3E}">
        <p14:creationId xmlns:p14="http://schemas.microsoft.com/office/powerpoint/2010/main" val="1558671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7" name="Picture 6">
            <a:extLst>
              <a:ext uri="{FF2B5EF4-FFF2-40B4-BE49-F238E27FC236}">
                <a16:creationId xmlns:a16="http://schemas.microsoft.com/office/drawing/2014/main" id="{31608E63-B32E-7647-9AE5-616FC43DE6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6977" y="22910"/>
            <a:ext cx="5107023" cy="6835090"/>
          </a:xfrm>
          <a:prstGeom prst="rect">
            <a:avLst/>
          </a:prstGeom>
        </p:spPr>
      </p:pic>
    </p:spTree>
    <p:extLst>
      <p:ext uri="{BB962C8B-B14F-4D97-AF65-F5344CB8AC3E}">
        <p14:creationId xmlns:p14="http://schemas.microsoft.com/office/powerpoint/2010/main" val="88484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6" name="TextBox 5"/>
          <p:cNvSpPr txBox="1"/>
          <p:nvPr/>
        </p:nvSpPr>
        <p:spPr>
          <a:xfrm>
            <a:off x="1040333"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INDUSTRIAL GENERATOR TYPES</a:t>
            </a:r>
          </a:p>
        </p:txBody>
      </p:sp>
      <p:pic>
        <p:nvPicPr>
          <p:cNvPr id="3" name="Picture 2">
            <a:extLst>
              <a:ext uri="{FF2B5EF4-FFF2-40B4-BE49-F238E27FC236}">
                <a16:creationId xmlns:a16="http://schemas.microsoft.com/office/drawing/2014/main" id="{94FA8653-0195-0A41-8FD2-9EFD560B51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9859" y="0"/>
            <a:ext cx="5124141" cy="6858000"/>
          </a:xfrm>
          <a:prstGeom prst="rect">
            <a:avLst/>
          </a:prstGeom>
        </p:spPr>
      </p:pic>
    </p:spTree>
    <p:extLst>
      <p:ext uri="{BB962C8B-B14F-4D97-AF65-F5344CB8AC3E}">
        <p14:creationId xmlns:p14="http://schemas.microsoft.com/office/powerpoint/2010/main" val="381201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66966" y="4702888"/>
            <a:ext cx="6291130" cy="1569660"/>
          </a:xfrm>
          <a:prstGeom prst="rect">
            <a:avLst/>
          </a:prstGeom>
          <a:noFill/>
        </p:spPr>
        <p:txBody>
          <a:bodyPr wrap="square" rtlCol="0">
            <a:spAutoFit/>
          </a:bodyPr>
          <a:lstStyle/>
          <a:p>
            <a:r>
              <a:rPr lang="en-AU" sz="1600" dirty="0"/>
              <a:t>* </a:t>
            </a:r>
            <a:r>
              <a:rPr lang="en-US" sz="1600" dirty="0" err="1"/>
              <a:t>Baifa</a:t>
            </a:r>
            <a:r>
              <a:rPr lang="en-US" sz="1600" dirty="0"/>
              <a:t> offers wide range of Industrial diesel, natural gas and marine power generator products for  customer’s choice or meet project demand. </a:t>
            </a:r>
          </a:p>
          <a:p>
            <a:r>
              <a:rPr lang="en-US" sz="1600" dirty="0"/>
              <a:t>                                       </a:t>
            </a:r>
          </a:p>
          <a:p>
            <a:r>
              <a:rPr lang="en-US" sz="1600" dirty="0"/>
              <a:t>* Above mentioned is standard power range only, for special requirement please contact </a:t>
            </a:r>
            <a:r>
              <a:rPr lang="en-US" sz="1600" dirty="0" err="1"/>
              <a:t>Baifa</a:t>
            </a:r>
            <a:r>
              <a:rPr lang="en-US" sz="1600" dirty="0"/>
              <a:t> sales for enquiry.</a:t>
            </a: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14" name="Picture 13" descr="Screen Shot 2018-10-08 at 4.46.3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6093" y="4093224"/>
            <a:ext cx="1033854" cy="2764776"/>
          </a:xfrm>
          <a:prstGeom prst="rect">
            <a:avLst/>
          </a:prstGeom>
        </p:spPr>
      </p:pic>
      <p:sp>
        <p:nvSpPr>
          <p:cNvPr id="7" name="TextBox 6"/>
          <p:cNvSpPr txBox="1"/>
          <p:nvPr/>
        </p:nvSpPr>
        <p:spPr>
          <a:xfrm>
            <a:off x="1040331" y="1"/>
            <a:ext cx="48354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GENRATOR POWER DIESEL RANGE</a:t>
            </a:r>
          </a:p>
        </p:txBody>
      </p:sp>
      <p:pic>
        <p:nvPicPr>
          <p:cNvPr id="2" name="Picture 1" descr="1641352077(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0" y="461666"/>
            <a:ext cx="8096748" cy="3631559"/>
          </a:xfrm>
          <a:prstGeom prst="rect">
            <a:avLst/>
          </a:prstGeom>
        </p:spPr>
      </p:pic>
    </p:spTree>
    <p:extLst>
      <p:ext uri="{BB962C8B-B14F-4D97-AF65-F5344CB8AC3E}">
        <p14:creationId xmlns:p14="http://schemas.microsoft.com/office/powerpoint/2010/main" val="2080494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9951"/>
            <a:ext cx="4835435" cy="3539430"/>
          </a:xfrm>
          <a:prstGeom prst="rect">
            <a:avLst/>
          </a:prstGeom>
          <a:noFill/>
        </p:spPr>
        <p:txBody>
          <a:bodyPr wrap="square" rtlCol="0">
            <a:spAutoFit/>
          </a:bodyPr>
          <a:lstStyle/>
          <a:p>
            <a:endParaRPr lang="en-US" sz="2400" dirty="0">
              <a:solidFill>
                <a:schemeClr val="bg1">
                  <a:lumMod val="75000"/>
                </a:schemeClr>
              </a:solidFill>
              <a:latin typeface="Abadi MT Condensed Extra Bold"/>
              <a:cs typeface="Abadi MT Condensed Extra Bold"/>
            </a:endParaRPr>
          </a:p>
          <a:p>
            <a:r>
              <a:rPr lang="en-US" altLang="zh-CN" sz="2400" dirty="0">
                <a:solidFill>
                  <a:schemeClr val="bg1">
                    <a:lumMod val="75000"/>
                  </a:schemeClr>
                </a:solidFill>
                <a:latin typeface="Abadi MT Condensed Extra Bold"/>
                <a:cs typeface="Abadi MT Condensed Extra Bold"/>
              </a:rPr>
              <a:t>BF-C CUMMMINS POWERED</a:t>
            </a:r>
          </a:p>
          <a:p>
            <a:endParaRPr lang="en-US" sz="2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25-2500kVA WIDE RANGE IDEAL FOR STOCK/RENTAL</a:t>
            </a:r>
          </a:p>
          <a:p>
            <a:pPr lvl="0"/>
            <a:r>
              <a:rPr lang="en-US" sz="1400" dirty="0">
                <a:solidFill>
                  <a:schemeClr val="bg1">
                    <a:lumMod val="75000"/>
                  </a:schemeClr>
                </a:solidFill>
                <a:latin typeface="Abadi MT Condensed Extra Bold"/>
                <a:cs typeface="Abadi MT Condensed Extra Bold"/>
              </a:rPr>
              <a:t>LOW OPERATIONAL COST</a:t>
            </a:r>
          </a:p>
          <a:p>
            <a:pPr lvl="0"/>
            <a:r>
              <a:rPr lang="en-US" sz="1400" dirty="0">
                <a:solidFill>
                  <a:schemeClr val="bg1">
                    <a:lumMod val="75000"/>
                  </a:schemeClr>
                </a:solidFill>
                <a:latin typeface="Abadi MT Condensed Extra Bold"/>
                <a:cs typeface="Abadi MT Condensed Extra Bold"/>
              </a:rPr>
              <a:t>PARTS ACCESSIBITILIES</a:t>
            </a:r>
          </a:p>
          <a:p>
            <a:pPr lvl="0"/>
            <a:r>
              <a:rPr lang="en-US" sz="1400" dirty="0">
                <a:solidFill>
                  <a:schemeClr val="bg1">
                    <a:lumMod val="75000"/>
                  </a:schemeClr>
                </a:solidFill>
                <a:latin typeface="Abadi MT Condensed Extra Bold"/>
                <a:cs typeface="Abadi MT Condensed Extra Bold"/>
              </a:rPr>
              <a:t>GLOBAL WARRANTY AND SERVICE</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EMISSION RANGE:</a:t>
            </a:r>
          </a:p>
          <a:p>
            <a:pPr lvl="0"/>
            <a:r>
              <a:rPr lang="en-US" sz="1200" dirty="0">
                <a:solidFill>
                  <a:schemeClr val="bg1">
                    <a:lumMod val="75000"/>
                  </a:schemeClr>
                </a:solidFill>
                <a:latin typeface="Abadi MT Condensed Extra Bold"/>
                <a:cs typeface="Abadi MT Condensed Extra Bold"/>
              </a:rPr>
              <a:t>NON-EMISSION </a:t>
            </a:r>
          </a:p>
          <a:p>
            <a:pPr lvl="0"/>
            <a:r>
              <a:rPr lang="en-US" sz="1200" dirty="0">
                <a:solidFill>
                  <a:schemeClr val="bg1">
                    <a:lumMod val="75000"/>
                  </a:schemeClr>
                </a:solidFill>
                <a:latin typeface="Abadi MT Condensed Extra Bold"/>
                <a:cs typeface="Abadi MT Condensed Extra Bold"/>
              </a:rPr>
              <a:t>Q RANGE CHINA STAGE3/STAGE3A/TIER 3 FOR 560kW BELOW</a:t>
            </a:r>
          </a:p>
          <a:p>
            <a:pPr lvl="0"/>
            <a:r>
              <a:rPr lang="en-US" sz="1200" dirty="0">
                <a:solidFill>
                  <a:schemeClr val="bg1">
                    <a:lumMod val="75000"/>
                  </a:schemeClr>
                </a:solidFill>
                <a:latin typeface="Abadi MT Condensed Extra Bold"/>
                <a:cs typeface="Abadi MT Condensed Extra Bold"/>
              </a:rPr>
              <a:t>Q RANGE CHINA STAGE3/TIER 2 FOR 560kW ABOVE</a:t>
            </a:r>
          </a:p>
          <a:p>
            <a:endParaRPr lang="en-US" sz="1400" dirty="0">
              <a:solidFill>
                <a:schemeClr val="bg1">
                  <a:lumMod val="75000"/>
                </a:schemeClr>
              </a:solidFill>
              <a:latin typeface="Abadi MT Condensed Extra Bold"/>
              <a:cs typeface="Abadi MT Condensed Extra Bold"/>
            </a:endParaRPr>
          </a:p>
          <a:p>
            <a:endParaRPr lang="en-US" dirty="0">
              <a:solidFill>
                <a:schemeClr val="bg1">
                  <a:lumMod val="75000"/>
                </a:schemeClr>
              </a:solidFill>
              <a:latin typeface="Abadi MT Condensed Extra Bold"/>
              <a:cs typeface="Abadi MT Condensed Extra Bold"/>
            </a:endParaRPr>
          </a:p>
        </p:txBody>
      </p:sp>
      <p:pic>
        <p:nvPicPr>
          <p:cNvPr id="8" name="图片 1" descr="Poster-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0932" y="1"/>
            <a:ext cx="5070424" cy="6858000"/>
          </a:xfrm>
          <a:prstGeom prst="rect">
            <a:avLst/>
          </a:prstGeom>
        </p:spPr>
      </p:pic>
      <p:sp>
        <p:nvSpPr>
          <p:cNvPr id="10" name="TextBox 9"/>
          <p:cNvSpPr txBox="1"/>
          <p:nvPr/>
        </p:nvSpPr>
        <p:spPr>
          <a:xfrm>
            <a:off x="0" y="6190547"/>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167843" y="6678412"/>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1818" y="5681397"/>
            <a:ext cx="836717" cy="878483"/>
          </a:xfrm>
          <a:prstGeom prst="rect">
            <a:avLst/>
          </a:prstGeom>
          <a:noFill/>
        </p:spPr>
      </p:pic>
    </p:spTree>
    <p:extLst>
      <p:ext uri="{BB962C8B-B14F-4D97-AF65-F5344CB8AC3E}">
        <p14:creationId xmlns:p14="http://schemas.microsoft.com/office/powerpoint/2010/main" val="3794333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4" descr="Poster-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454" y="-89300"/>
            <a:ext cx="9902908" cy="7036601"/>
          </a:xfrm>
          <a:prstGeom prst="rect">
            <a:avLst/>
          </a:prstGeom>
        </p:spPr>
      </p:pic>
      <p:sp>
        <p:nvSpPr>
          <p:cNvPr id="2" name="Rectangle 1"/>
          <p:cNvSpPr/>
          <p:nvPr/>
        </p:nvSpPr>
        <p:spPr>
          <a:xfrm>
            <a:off x="6163734" y="-89300"/>
            <a:ext cx="3359720" cy="7036601"/>
          </a:xfrm>
          <a:prstGeom prst="rect">
            <a:avLst/>
          </a:prstGeom>
          <a:gradFill flip="none" rotWithShape="1">
            <a:gsLst>
              <a:gs pos="0">
                <a:schemeClr val="bg1">
                  <a:alpha val="49000"/>
                </a:schemeClr>
              </a:gs>
              <a:gs pos="100000">
                <a:srgbClr val="000000"/>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63734" y="9951"/>
            <a:ext cx="3359720" cy="6524862"/>
          </a:xfrm>
          <a:prstGeom prst="rect">
            <a:avLst/>
          </a:prstGeom>
          <a:noFill/>
        </p:spPr>
        <p:txBody>
          <a:bodyPr wrap="square" rtlCol="0">
            <a:spAutoFit/>
          </a:bodyPr>
          <a:lstStyle/>
          <a:p>
            <a:r>
              <a:rPr lang="en-US" altLang="zh-CN" sz="2400" dirty="0">
                <a:solidFill>
                  <a:schemeClr val="bg1">
                    <a:lumMod val="75000"/>
                  </a:schemeClr>
                </a:solidFill>
                <a:latin typeface="Abadi MT Condensed Extra Bold"/>
                <a:cs typeface="Abadi MT Condensed Extra Bold"/>
              </a:rPr>
              <a:t>BF-V VOLVO PENTA POWERED</a:t>
            </a:r>
          </a:p>
          <a:p>
            <a:endParaRPr lang="en-US" sz="2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200-750kVA MEDIUM RANGE </a:t>
            </a:r>
          </a:p>
          <a:p>
            <a:r>
              <a:rPr lang="en-US" sz="1400" dirty="0">
                <a:solidFill>
                  <a:schemeClr val="bg1">
                    <a:lumMod val="75000"/>
                  </a:schemeClr>
                </a:solidFill>
                <a:latin typeface="Abadi MT Condensed Extra Bold"/>
                <a:cs typeface="Abadi MT Condensed Extra Bold"/>
              </a:rPr>
              <a:t>TWIN 1000kVA/1300kVA/1400kVA</a:t>
            </a:r>
          </a:p>
          <a:p>
            <a:r>
              <a:rPr lang="en-US" sz="1400" dirty="0">
                <a:solidFill>
                  <a:schemeClr val="bg1">
                    <a:lumMod val="75000"/>
                  </a:schemeClr>
                </a:solidFill>
                <a:latin typeface="Abadi MT Condensed Extra Bold"/>
                <a:cs typeface="Abadi MT Condensed Extra Bold"/>
              </a:rPr>
              <a:t>LOWEST FUEL CONSUMPTION</a:t>
            </a:r>
          </a:p>
          <a:p>
            <a:pPr lvl="0"/>
            <a:r>
              <a:rPr lang="en-US" sz="1400" dirty="0">
                <a:solidFill>
                  <a:schemeClr val="bg1">
                    <a:lumMod val="75000"/>
                  </a:schemeClr>
                </a:solidFill>
                <a:latin typeface="Abadi MT Condensed Extra Bold"/>
                <a:cs typeface="Abadi MT Condensed Extra Bold"/>
              </a:rPr>
              <a:t>TWICE LONGER SERVICE &amp; OVERHAUL INTERVAL</a:t>
            </a:r>
          </a:p>
          <a:p>
            <a:pPr lvl="0"/>
            <a:r>
              <a:rPr lang="en-US" sz="1400" dirty="0">
                <a:solidFill>
                  <a:schemeClr val="bg1">
                    <a:lumMod val="75000"/>
                  </a:schemeClr>
                </a:solidFill>
                <a:latin typeface="Abadi MT Condensed Extra Bold"/>
                <a:cs typeface="Abadi MT Condensed Extra Bold"/>
              </a:rPr>
              <a:t>55 DEGREE RADIATOR AS STANDARD</a:t>
            </a:r>
          </a:p>
          <a:p>
            <a:pPr lvl="0"/>
            <a:r>
              <a:rPr lang="en-US" sz="1400" dirty="0">
                <a:solidFill>
                  <a:schemeClr val="bg1">
                    <a:lumMod val="75000"/>
                  </a:schemeClr>
                </a:solidFill>
                <a:latin typeface="Abadi MT Condensed Extra Bold"/>
                <a:cs typeface="Abadi MT Condensed Extra Bold"/>
              </a:rPr>
              <a:t>FULL RANGE G3 CLASS</a:t>
            </a:r>
          </a:p>
          <a:p>
            <a:pPr lvl="0"/>
            <a:r>
              <a:rPr lang="en-US" sz="1400" dirty="0">
                <a:solidFill>
                  <a:schemeClr val="bg1">
                    <a:lumMod val="75000"/>
                  </a:schemeClr>
                </a:solidFill>
                <a:latin typeface="Abadi MT Condensed Extra Bold"/>
                <a:cs typeface="Abadi MT Condensed Extra Bold"/>
              </a:rPr>
              <a:t>LOW NOISE &amp; FOOTPRINT</a:t>
            </a:r>
          </a:p>
          <a:p>
            <a:pPr lvl="0"/>
            <a:r>
              <a:rPr lang="en-US" sz="1400" dirty="0">
                <a:solidFill>
                  <a:schemeClr val="bg1">
                    <a:lumMod val="75000"/>
                  </a:schemeClr>
                </a:solidFill>
                <a:latin typeface="Abadi MT Condensed Extra Bold"/>
                <a:cs typeface="Abadi MT Condensed Extra Bold"/>
              </a:rPr>
              <a:t>PARTS ACCESSIBITILIES</a:t>
            </a:r>
          </a:p>
          <a:p>
            <a:pPr lvl="0"/>
            <a:r>
              <a:rPr lang="en-US" sz="1400" dirty="0">
                <a:solidFill>
                  <a:schemeClr val="bg1">
                    <a:lumMod val="75000"/>
                  </a:schemeClr>
                </a:solidFill>
                <a:latin typeface="Abadi MT Condensed Extra Bold"/>
                <a:cs typeface="Abadi MT Condensed Extra Bold"/>
              </a:rPr>
              <a:t>GLOBAL WARRANTY AND SERVICE</a:t>
            </a:r>
          </a:p>
          <a:p>
            <a:pPr lvl="0"/>
            <a:r>
              <a:rPr lang="en-US" sz="1400" dirty="0">
                <a:solidFill>
                  <a:schemeClr val="bg1">
                    <a:lumMod val="75000"/>
                  </a:schemeClr>
                </a:solidFill>
                <a:latin typeface="Abadi MT Condensed Extra Bold"/>
                <a:cs typeface="Abadi MT Condensed Extra Bold"/>
              </a:rPr>
              <a:t>SWEDEN ORIGIN</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TAILORED FOR:</a:t>
            </a:r>
          </a:p>
          <a:p>
            <a:pPr lvl="0"/>
            <a:r>
              <a:rPr lang="en-US" sz="1400" dirty="0">
                <a:solidFill>
                  <a:schemeClr val="bg1">
                    <a:lumMod val="75000"/>
                  </a:schemeClr>
                </a:solidFill>
                <a:latin typeface="Abadi MT Condensed Extra Bold"/>
                <a:cs typeface="Abadi MT Condensed Extra Bold"/>
              </a:rPr>
              <a:t>HIGH END CONTINUOUSPRIME/STANDBY MEDIUM SIZE FACILITY</a:t>
            </a:r>
          </a:p>
          <a:p>
            <a:pPr lvl="0"/>
            <a:r>
              <a:rPr lang="en-US" sz="1400" dirty="0">
                <a:solidFill>
                  <a:schemeClr val="bg1">
                    <a:lumMod val="75000"/>
                  </a:schemeClr>
                </a:solidFill>
                <a:latin typeface="Abadi MT Condensed Extra Bold"/>
                <a:cs typeface="Abadi MT Condensed Extra Bold"/>
              </a:rPr>
              <a:t>HIGH EMISSION REQUIREMENT RENTAL</a:t>
            </a:r>
          </a:p>
          <a:p>
            <a:r>
              <a:rPr lang="en-US" sz="1400" dirty="0">
                <a:solidFill>
                  <a:schemeClr val="bg1">
                    <a:lumMod val="75000"/>
                  </a:schemeClr>
                </a:solidFill>
                <a:latin typeface="Abadi MT Condensed Extra Bold"/>
                <a:cs typeface="Abadi MT Condensed Extra Bold"/>
              </a:rPr>
              <a:t>HIGH ALTITUDE/AMBIENT APPLICATION</a:t>
            </a:r>
          </a:p>
          <a:p>
            <a:pPr lvl="0"/>
            <a:endParaRPr lang="en-US" sz="1400" dirty="0">
              <a:solidFill>
                <a:schemeClr val="bg1">
                  <a:lumMod val="75000"/>
                </a:schemeClr>
              </a:solidFill>
              <a:latin typeface="Abadi MT Condensed Extra Bold"/>
              <a:cs typeface="Abadi MT Condensed Extra Bold"/>
            </a:endParaRP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EMISSION RANGE:</a:t>
            </a:r>
          </a:p>
          <a:p>
            <a:pPr lvl="0"/>
            <a:r>
              <a:rPr lang="en-US" sz="1200" dirty="0">
                <a:solidFill>
                  <a:schemeClr val="bg1">
                    <a:lumMod val="75000"/>
                  </a:schemeClr>
                </a:solidFill>
                <a:latin typeface="Abadi MT Condensed Extra Bold"/>
                <a:cs typeface="Abadi MT Condensed Extra Bold"/>
              </a:rPr>
              <a:t>STAGE 2/ TIER2</a:t>
            </a:r>
          </a:p>
          <a:p>
            <a:pPr lvl="0"/>
            <a:r>
              <a:rPr lang="en-US" sz="1200" dirty="0">
                <a:solidFill>
                  <a:schemeClr val="bg1">
                    <a:lumMod val="75000"/>
                  </a:schemeClr>
                </a:solidFill>
                <a:latin typeface="Abadi MT Condensed Extra Bold"/>
                <a:cs typeface="Abadi MT Condensed Extra Bold"/>
              </a:rPr>
              <a:t>STAGE 3A/ TIER3</a:t>
            </a:r>
          </a:p>
          <a:p>
            <a:pPr lvl="0"/>
            <a:r>
              <a:rPr lang="en-US" sz="1200" dirty="0">
                <a:solidFill>
                  <a:schemeClr val="bg1">
                    <a:lumMod val="75000"/>
                  </a:schemeClr>
                </a:solidFill>
                <a:latin typeface="Abadi MT Condensed Extra Bold"/>
                <a:cs typeface="Abadi MT Condensed Extra Bold"/>
              </a:rPr>
              <a:t>TIER4I/F</a:t>
            </a:r>
          </a:p>
          <a:p>
            <a:pPr lvl="0"/>
            <a:r>
              <a:rPr lang="en-US" sz="1200" dirty="0">
                <a:solidFill>
                  <a:schemeClr val="bg1">
                    <a:lumMod val="75000"/>
                  </a:schemeClr>
                </a:solidFill>
                <a:latin typeface="Abadi MT Condensed Extra Bold"/>
                <a:cs typeface="Abadi MT Condensed Extra Bold"/>
              </a:rPr>
              <a:t>STAGE V</a:t>
            </a:r>
          </a:p>
          <a:p>
            <a:endParaRPr lang="en-US" sz="1400" dirty="0">
              <a:solidFill>
                <a:schemeClr val="bg1">
                  <a:lumMod val="75000"/>
                </a:schemeClr>
              </a:solidFill>
              <a:latin typeface="Abadi MT Condensed Extra Bold"/>
              <a:cs typeface="Abadi MT Condensed Extra Bold"/>
            </a:endParaRPr>
          </a:p>
          <a:p>
            <a:endParaRPr lang="en-US" dirty="0">
              <a:solidFill>
                <a:schemeClr val="bg1">
                  <a:lumMod val="75000"/>
                </a:schemeClr>
              </a:solidFill>
              <a:latin typeface="Abadi MT Condensed Extra Bold"/>
              <a:cs typeface="Abadi MT Condensed Extra Bold"/>
            </a:endParaRPr>
          </a:p>
        </p:txBody>
      </p:sp>
      <p:sp>
        <p:nvSpPr>
          <p:cNvPr id="10" name="TextBox 9"/>
          <p:cNvSpPr txBox="1"/>
          <p:nvPr/>
        </p:nvSpPr>
        <p:spPr>
          <a:xfrm>
            <a:off x="5469464" y="5986319"/>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5637307" y="6474184"/>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61282" y="5477169"/>
            <a:ext cx="836717" cy="878483"/>
          </a:xfrm>
          <a:prstGeom prst="rect">
            <a:avLst/>
          </a:prstGeom>
          <a:noFill/>
        </p:spPr>
      </p:pic>
    </p:spTree>
    <p:extLst>
      <p:ext uri="{BB962C8B-B14F-4D97-AF65-F5344CB8AC3E}">
        <p14:creationId xmlns:p14="http://schemas.microsoft.com/office/powerpoint/2010/main" val="3794333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9951"/>
            <a:ext cx="4835435" cy="6340196"/>
          </a:xfrm>
          <a:prstGeom prst="rect">
            <a:avLst/>
          </a:prstGeom>
          <a:noFill/>
        </p:spPr>
        <p:txBody>
          <a:bodyPr wrap="square" rtlCol="0">
            <a:spAutoFit/>
          </a:bodyPr>
          <a:lstStyle/>
          <a:p>
            <a:endParaRPr lang="en-US" sz="2400" dirty="0">
              <a:solidFill>
                <a:schemeClr val="bg1">
                  <a:lumMod val="75000"/>
                </a:schemeClr>
              </a:solidFill>
              <a:latin typeface="Abadi MT Condensed Extra Bold"/>
              <a:cs typeface="Abadi MT Condensed Extra Bold"/>
            </a:endParaRPr>
          </a:p>
          <a:p>
            <a:r>
              <a:rPr lang="en-US" altLang="zh-CN" sz="2400" dirty="0">
                <a:solidFill>
                  <a:schemeClr val="bg1">
                    <a:lumMod val="75000"/>
                  </a:schemeClr>
                </a:solidFill>
                <a:latin typeface="Abadi MT Condensed Extra Bold"/>
                <a:cs typeface="Abadi MT Condensed Extra Bold"/>
              </a:rPr>
              <a:t>BF-M MTU ROLLS-ROYCE POWERED</a:t>
            </a:r>
          </a:p>
          <a:p>
            <a:endParaRPr lang="en-US" sz="2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750KVA-3575kVA HIGH RANGE </a:t>
            </a:r>
          </a:p>
          <a:p>
            <a:r>
              <a:rPr lang="en-US" altLang="zh-CN" sz="1400" dirty="0">
                <a:solidFill>
                  <a:schemeClr val="bg1">
                    <a:lumMod val="75000"/>
                  </a:schemeClr>
                </a:solidFill>
                <a:latin typeface="Abadi MT Condensed Extra Bold"/>
                <a:cs typeface="Abadi MT Condensed Extra Bold"/>
              </a:rPr>
              <a:t>LOWEST FUEL CONSUMPTION IN ITS RANGE</a:t>
            </a:r>
            <a:endParaRPr lang="en-US" sz="1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LOW OPERATIONAL COST</a:t>
            </a:r>
          </a:p>
          <a:p>
            <a:r>
              <a:rPr lang="en-US" sz="1400" dirty="0">
                <a:solidFill>
                  <a:schemeClr val="bg1">
                    <a:lumMod val="75000"/>
                  </a:schemeClr>
                </a:solidFill>
                <a:latin typeface="Abadi MT Condensed Extra Bold"/>
                <a:cs typeface="Abadi MT Condensed Extra Bold"/>
              </a:rPr>
              <a:t>TWICE LONGER SERVICE &amp; OVERHAUL INTERVAL</a:t>
            </a:r>
          </a:p>
          <a:p>
            <a:pPr lvl="0"/>
            <a:r>
              <a:rPr lang="en-US" sz="1400" dirty="0">
                <a:solidFill>
                  <a:schemeClr val="bg1">
                    <a:lumMod val="75000"/>
                  </a:schemeClr>
                </a:solidFill>
                <a:latin typeface="Abadi MT Condensed Extra Bold"/>
                <a:cs typeface="Abadi MT Condensed Extra Bold"/>
              </a:rPr>
              <a:t>PARTS ACCESSIBITILIES</a:t>
            </a:r>
          </a:p>
          <a:p>
            <a:r>
              <a:rPr lang="en-US" sz="1400" dirty="0">
                <a:solidFill>
                  <a:schemeClr val="bg1">
                    <a:lumMod val="75000"/>
                  </a:schemeClr>
                </a:solidFill>
                <a:latin typeface="Abadi MT Condensed Extra Bold"/>
                <a:cs typeface="Abadi MT Condensed Extra Bold"/>
              </a:rPr>
              <a:t>FULL RANGE G3 CLASS</a:t>
            </a:r>
          </a:p>
          <a:p>
            <a:pPr lvl="0"/>
            <a:r>
              <a:rPr lang="en-US" sz="1400" dirty="0">
                <a:solidFill>
                  <a:schemeClr val="bg1">
                    <a:lumMod val="75000"/>
                  </a:schemeClr>
                </a:solidFill>
                <a:latin typeface="Abadi MT Condensed Extra Bold"/>
                <a:cs typeface="Abadi MT Condensed Extra Bold"/>
              </a:rPr>
              <a:t>GLOBAL WARRANTY AND SERVICE</a:t>
            </a:r>
          </a:p>
          <a:p>
            <a:pPr lvl="0"/>
            <a:r>
              <a:rPr lang="en-US" sz="1400" dirty="0">
                <a:solidFill>
                  <a:schemeClr val="bg1">
                    <a:lumMod val="75000"/>
                  </a:schemeClr>
                </a:solidFill>
                <a:latin typeface="Abadi MT Condensed Extra Bold"/>
                <a:cs typeface="Abadi MT Condensed Extra Bold"/>
              </a:rPr>
              <a:t>OFFERS GERMANY&amp;CHINA ORIGIN</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TAILORED FOR PROJECT APPLICATIONS</a:t>
            </a:r>
          </a:p>
          <a:p>
            <a:pPr lvl="0"/>
            <a:r>
              <a:rPr lang="en-US" sz="1400" dirty="0">
                <a:solidFill>
                  <a:schemeClr val="bg1">
                    <a:lumMod val="75000"/>
                  </a:schemeClr>
                </a:solidFill>
                <a:latin typeface="Abadi MT Condensed Extra Bold"/>
                <a:cs typeface="Abadi MT Condensed Extra Bold"/>
              </a:rPr>
              <a:t>POWER STATION 3A</a:t>
            </a:r>
          </a:p>
          <a:p>
            <a:pPr lvl="0"/>
            <a:r>
              <a:rPr lang="en-US" sz="1400" dirty="0">
                <a:solidFill>
                  <a:schemeClr val="bg1">
                    <a:lumMod val="75000"/>
                  </a:schemeClr>
                </a:solidFill>
                <a:latin typeface="Abadi MT Condensed Extra Bold"/>
                <a:cs typeface="Abadi MT Condensed Extra Bold"/>
              </a:rPr>
              <a:t>STANDBY 3D</a:t>
            </a:r>
          </a:p>
          <a:p>
            <a:pPr lvl="0"/>
            <a:r>
              <a:rPr lang="en-US" sz="1400" dirty="0">
                <a:solidFill>
                  <a:schemeClr val="bg1">
                    <a:lumMod val="75000"/>
                  </a:schemeClr>
                </a:solidFill>
                <a:latin typeface="Abadi MT Condensed Extra Bold"/>
                <a:cs typeface="Abadi MT Condensed Extra Bold"/>
              </a:rPr>
              <a:t>PRIME 3B/3E</a:t>
            </a:r>
          </a:p>
          <a:p>
            <a:pPr lvl="0"/>
            <a:r>
              <a:rPr lang="en-US" sz="1400" dirty="0">
                <a:solidFill>
                  <a:schemeClr val="bg1">
                    <a:lumMod val="75000"/>
                  </a:schemeClr>
                </a:solidFill>
                <a:latin typeface="Abadi MT Condensed Extra Bold"/>
                <a:cs typeface="Abadi MT Condensed Extra Bold"/>
              </a:rPr>
              <a:t>DATA CENTER CONTINUOUS 3F</a:t>
            </a:r>
          </a:p>
          <a:p>
            <a:pPr lvl="0"/>
            <a:r>
              <a:rPr lang="en-US" sz="1400" dirty="0">
                <a:solidFill>
                  <a:schemeClr val="bg1">
                    <a:lumMod val="75000"/>
                  </a:schemeClr>
                </a:solidFill>
                <a:latin typeface="Abadi MT Condensed Extra Bold"/>
                <a:cs typeface="Abadi MT Condensed Extra Bold"/>
              </a:rPr>
              <a:t>GRID STABLIZATION POWER 3G</a:t>
            </a:r>
          </a:p>
          <a:p>
            <a:r>
              <a:rPr lang="en-US" sz="1400" dirty="0">
                <a:solidFill>
                  <a:schemeClr val="bg1">
                    <a:lumMod val="75000"/>
                  </a:schemeClr>
                </a:solidFill>
                <a:latin typeface="Abadi MT Condensed Extra Bold"/>
                <a:cs typeface="Abadi MT Condensed Extra Bold"/>
              </a:rPr>
              <a:t>HIGH ALTITUDE APPLICATION</a:t>
            </a:r>
          </a:p>
          <a:p>
            <a:pPr lvl="0"/>
            <a:endParaRPr lang="en-US" sz="1400" dirty="0">
              <a:solidFill>
                <a:schemeClr val="bg1">
                  <a:lumMod val="75000"/>
                </a:schemeClr>
              </a:solidFill>
              <a:latin typeface="Abadi MT Condensed Extra Bold"/>
              <a:cs typeface="Abadi MT Condensed Extra Bold"/>
            </a:endParaRPr>
          </a:p>
          <a:p>
            <a:pPr lvl="0"/>
            <a:endParaRPr lang="en-US" sz="1400" dirty="0">
              <a:solidFill>
                <a:schemeClr val="bg1">
                  <a:lumMod val="75000"/>
                </a:schemeClr>
              </a:solidFill>
              <a:latin typeface="Abadi MT Condensed Extra Bold"/>
              <a:cs typeface="Abadi MT Condensed Extra Bold"/>
            </a:endParaRP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EMISSION RANGE:</a:t>
            </a:r>
          </a:p>
          <a:p>
            <a:pPr lvl="0"/>
            <a:r>
              <a:rPr lang="en-US" sz="1200" dirty="0">
                <a:solidFill>
                  <a:schemeClr val="bg1">
                    <a:lumMod val="75000"/>
                  </a:schemeClr>
                </a:solidFill>
                <a:latin typeface="Abadi MT Condensed Extra Bold"/>
                <a:cs typeface="Abadi MT Condensed Extra Bold"/>
              </a:rPr>
              <a:t>NON-EMISSION FUEL PRIORITIES</a:t>
            </a:r>
          </a:p>
          <a:p>
            <a:pPr lvl="0"/>
            <a:r>
              <a:rPr lang="en-US" sz="1200" dirty="0">
                <a:solidFill>
                  <a:schemeClr val="bg1">
                    <a:lumMod val="75000"/>
                  </a:schemeClr>
                </a:solidFill>
                <a:latin typeface="Abadi MT Condensed Extra Bold"/>
                <a:cs typeface="Abadi MT Condensed Extra Bold"/>
              </a:rPr>
              <a:t>EMISSION PRIORITY </a:t>
            </a:r>
          </a:p>
          <a:p>
            <a:pPr lvl="0"/>
            <a:r>
              <a:rPr lang="en-US" sz="1200" dirty="0">
                <a:solidFill>
                  <a:schemeClr val="bg1">
                    <a:lumMod val="75000"/>
                  </a:schemeClr>
                </a:solidFill>
                <a:latin typeface="Abadi MT Condensed Extra Bold"/>
                <a:cs typeface="Abadi MT Condensed Extra Bold"/>
              </a:rPr>
              <a:t>TALUFT/SINGAPORE EMISSION/CHINA STAGE3/TIER 2</a:t>
            </a:r>
            <a:endParaRPr lang="en-US" sz="1400" dirty="0">
              <a:solidFill>
                <a:schemeClr val="bg1">
                  <a:lumMod val="75000"/>
                </a:schemeClr>
              </a:solidFill>
              <a:latin typeface="Abadi MT Condensed Extra Bold"/>
              <a:cs typeface="Abadi MT Condensed Extra Bold"/>
            </a:endParaRPr>
          </a:p>
          <a:p>
            <a:endParaRPr lang="en-US" dirty="0">
              <a:solidFill>
                <a:schemeClr val="bg1">
                  <a:lumMod val="75000"/>
                </a:schemeClr>
              </a:solidFill>
              <a:latin typeface="Abadi MT Condensed Extra Bold"/>
              <a:cs typeface="Abadi MT Condensed Extra Bold"/>
            </a:endParaRPr>
          </a:p>
        </p:txBody>
      </p:sp>
      <p:sp>
        <p:nvSpPr>
          <p:cNvPr id="10" name="TextBox 9"/>
          <p:cNvSpPr txBox="1"/>
          <p:nvPr/>
        </p:nvSpPr>
        <p:spPr>
          <a:xfrm>
            <a:off x="0" y="6190547"/>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167843" y="6678412"/>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1818" y="5681397"/>
            <a:ext cx="836717" cy="878483"/>
          </a:xfrm>
          <a:prstGeom prst="rect">
            <a:avLst/>
          </a:prstGeom>
          <a:noFill/>
        </p:spPr>
      </p:pic>
      <p:pic>
        <p:nvPicPr>
          <p:cNvPr id="15" name="图片 17" descr="Poster-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4934" y="0"/>
            <a:ext cx="4809066" cy="6869528"/>
          </a:xfrm>
          <a:prstGeom prst="rect">
            <a:avLst/>
          </a:prstGeom>
        </p:spPr>
      </p:pic>
    </p:spTree>
    <p:extLst>
      <p:ext uri="{BB962C8B-B14F-4D97-AF65-F5344CB8AC3E}">
        <p14:creationId xmlns:p14="http://schemas.microsoft.com/office/powerpoint/2010/main" val="130119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9951"/>
            <a:ext cx="4835435" cy="4616648"/>
          </a:xfrm>
          <a:prstGeom prst="rect">
            <a:avLst/>
          </a:prstGeom>
          <a:noFill/>
        </p:spPr>
        <p:txBody>
          <a:bodyPr wrap="square" rtlCol="0">
            <a:spAutoFit/>
          </a:bodyPr>
          <a:lstStyle/>
          <a:p>
            <a:endParaRPr lang="en-US" sz="2400" dirty="0">
              <a:solidFill>
                <a:schemeClr val="bg1">
                  <a:lumMod val="75000"/>
                </a:schemeClr>
              </a:solidFill>
              <a:latin typeface="Abadi MT Condensed Extra Bold"/>
              <a:cs typeface="Abadi MT Condensed Extra Bold"/>
            </a:endParaRPr>
          </a:p>
          <a:p>
            <a:r>
              <a:rPr lang="en-US" altLang="zh-CN" sz="2400" dirty="0">
                <a:solidFill>
                  <a:schemeClr val="bg1">
                    <a:lumMod val="75000"/>
                  </a:schemeClr>
                </a:solidFill>
                <a:latin typeface="Abadi MT Condensed Extra Bold"/>
                <a:cs typeface="Abadi MT Condensed Extra Bold"/>
              </a:rPr>
              <a:t>BF-BD BAUDOUIN POWERED</a:t>
            </a:r>
          </a:p>
          <a:p>
            <a:endParaRPr lang="en-US" sz="2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17KVA-4000kVA FULL RANGE SOLUTION</a:t>
            </a:r>
          </a:p>
          <a:p>
            <a:r>
              <a:rPr lang="en-US" altLang="zh-CN" sz="1400" dirty="0">
                <a:solidFill>
                  <a:schemeClr val="bg1">
                    <a:lumMod val="75000"/>
                  </a:schemeClr>
                </a:solidFill>
                <a:latin typeface="Abadi MT Condensed Extra Bold"/>
                <a:cs typeface="Abadi MT Condensed Extra Bold"/>
              </a:rPr>
              <a:t>LOWEST CAPEX FOR STANDBY MARKET</a:t>
            </a:r>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PARTS ACCESSIBITILIES</a:t>
            </a:r>
          </a:p>
          <a:p>
            <a:r>
              <a:rPr lang="en-US" sz="1400" dirty="0">
                <a:solidFill>
                  <a:schemeClr val="bg1">
                    <a:lumMod val="75000"/>
                  </a:schemeClr>
                </a:solidFill>
                <a:latin typeface="Abadi MT Condensed Extra Bold"/>
                <a:cs typeface="Abadi MT Condensed Extra Bold"/>
              </a:rPr>
              <a:t>FULL RANGE G3 CLASS</a:t>
            </a:r>
          </a:p>
          <a:p>
            <a:pPr lvl="0"/>
            <a:r>
              <a:rPr lang="en-US" sz="1400" dirty="0">
                <a:solidFill>
                  <a:schemeClr val="bg1">
                    <a:lumMod val="75000"/>
                  </a:schemeClr>
                </a:solidFill>
                <a:latin typeface="Abadi MT Condensed Extra Bold"/>
                <a:cs typeface="Abadi MT Condensed Extra Bold"/>
              </a:rPr>
              <a:t>GLOBAL WARRANTY AND SERVICE</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TAILORED FOR PROJECT APPLICATIONS</a:t>
            </a:r>
          </a:p>
          <a:p>
            <a:pPr lvl="0"/>
            <a:r>
              <a:rPr lang="en-US" sz="1400" dirty="0">
                <a:solidFill>
                  <a:schemeClr val="bg1">
                    <a:lumMod val="75000"/>
                  </a:schemeClr>
                </a:solidFill>
                <a:latin typeface="Abadi MT Condensed Extra Bold"/>
                <a:cs typeface="Abadi MT Condensed Extra Bold"/>
              </a:rPr>
              <a:t>STANDBY</a:t>
            </a:r>
          </a:p>
          <a:p>
            <a:pPr lvl="0"/>
            <a:r>
              <a:rPr lang="en-US" sz="1400" dirty="0">
                <a:solidFill>
                  <a:schemeClr val="bg1">
                    <a:lumMod val="75000"/>
                  </a:schemeClr>
                </a:solidFill>
                <a:latin typeface="Abadi MT Condensed Extra Bold"/>
                <a:cs typeface="Abadi MT Condensed Extra Bold"/>
              </a:rPr>
              <a:t>DATA CENTER CONTINUOUS</a:t>
            </a:r>
          </a:p>
          <a:p>
            <a:pPr lvl="0"/>
            <a:r>
              <a:rPr lang="en-US" sz="1400" dirty="0">
                <a:solidFill>
                  <a:schemeClr val="bg1">
                    <a:lumMod val="75000"/>
                  </a:schemeClr>
                </a:solidFill>
                <a:latin typeface="Abadi MT Condensed Extra Bold"/>
                <a:cs typeface="Abadi MT Condensed Extra Bold"/>
              </a:rPr>
              <a:t>HIGH ALTITUDE </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EMISSION RANGE:</a:t>
            </a:r>
          </a:p>
          <a:p>
            <a:pPr lvl="0"/>
            <a:r>
              <a:rPr lang="en-US" sz="1200" dirty="0">
                <a:solidFill>
                  <a:schemeClr val="bg1">
                    <a:lumMod val="75000"/>
                  </a:schemeClr>
                </a:solidFill>
                <a:latin typeface="Abadi MT Condensed Extra Bold"/>
                <a:cs typeface="Abadi MT Condensed Extra Bold"/>
              </a:rPr>
              <a:t>NON-EMISSION FUEL PRIORITIES</a:t>
            </a:r>
          </a:p>
          <a:p>
            <a:pPr lvl="0"/>
            <a:r>
              <a:rPr lang="en-US" sz="1200" dirty="0">
                <a:solidFill>
                  <a:schemeClr val="bg1">
                    <a:lumMod val="75000"/>
                  </a:schemeClr>
                </a:solidFill>
                <a:latin typeface="Abadi MT Condensed Extra Bold"/>
                <a:cs typeface="Abadi MT Condensed Extra Bold"/>
              </a:rPr>
              <a:t>EMISSION PRIORITY </a:t>
            </a:r>
          </a:p>
          <a:p>
            <a:pPr lvl="0"/>
            <a:r>
              <a:rPr lang="en-US" sz="1200" dirty="0">
                <a:solidFill>
                  <a:schemeClr val="bg1">
                    <a:lumMod val="75000"/>
                  </a:schemeClr>
                </a:solidFill>
                <a:latin typeface="Abadi MT Condensed Extra Bold"/>
                <a:cs typeface="Abadi MT Condensed Extra Bold"/>
              </a:rPr>
              <a:t>TALUFT/SINGAPORE EMISSION/CHINA STAGE3/TIER 2</a:t>
            </a:r>
            <a:endParaRPr lang="en-US" sz="1400" dirty="0">
              <a:solidFill>
                <a:schemeClr val="bg1">
                  <a:lumMod val="75000"/>
                </a:schemeClr>
              </a:solidFill>
              <a:latin typeface="Abadi MT Condensed Extra Bold"/>
              <a:cs typeface="Abadi MT Condensed Extra Bold"/>
            </a:endParaRPr>
          </a:p>
          <a:p>
            <a:endParaRPr lang="en-US" dirty="0">
              <a:solidFill>
                <a:schemeClr val="bg1">
                  <a:lumMod val="75000"/>
                </a:schemeClr>
              </a:solidFill>
              <a:latin typeface="Abadi MT Condensed Extra Bold"/>
              <a:cs typeface="Abadi MT Condensed Extra Bold"/>
            </a:endParaRPr>
          </a:p>
        </p:txBody>
      </p:sp>
      <p:sp>
        <p:nvSpPr>
          <p:cNvPr id="10" name="TextBox 9"/>
          <p:cNvSpPr txBox="1"/>
          <p:nvPr/>
        </p:nvSpPr>
        <p:spPr>
          <a:xfrm>
            <a:off x="0" y="6190547"/>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167843" y="6678412"/>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1818" y="5681397"/>
            <a:ext cx="836717" cy="878483"/>
          </a:xfrm>
          <a:prstGeom prst="rect">
            <a:avLst/>
          </a:prstGeom>
          <a:noFill/>
        </p:spPr>
      </p:pic>
      <p:pic>
        <p:nvPicPr>
          <p:cNvPr id="16" name="图片 15" descr="Poster-11 B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5977" y="0"/>
            <a:ext cx="4938023" cy="6858000"/>
          </a:xfrm>
          <a:prstGeom prst="rect">
            <a:avLst/>
          </a:prstGeom>
        </p:spPr>
      </p:pic>
    </p:spTree>
    <p:extLst>
      <p:ext uri="{BB962C8B-B14F-4D97-AF65-F5344CB8AC3E}">
        <p14:creationId xmlns:p14="http://schemas.microsoft.com/office/powerpoint/2010/main" val="2010917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9951"/>
            <a:ext cx="4835435" cy="3754874"/>
          </a:xfrm>
          <a:prstGeom prst="rect">
            <a:avLst/>
          </a:prstGeom>
          <a:noFill/>
        </p:spPr>
        <p:txBody>
          <a:bodyPr wrap="square" rtlCol="0">
            <a:spAutoFit/>
          </a:bodyPr>
          <a:lstStyle/>
          <a:p>
            <a:endParaRPr lang="en-US" sz="2400" dirty="0">
              <a:solidFill>
                <a:schemeClr val="bg1">
                  <a:lumMod val="75000"/>
                </a:schemeClr>
              </a:solidFill>
              <a:latin typeface="Abadi MT Condensed Extra Bold"/>
              <a:cs typeface="Abadi MT Condensed Extra Bold"/>
            </a:endParaRPr>
          </a:p>
          <a:p>
            <a:r>
              <a:rPr lang="en-US" altLang="zh-CN" sz="2400" dirty="0">
                <a:solidFill>
                  <a:schemeClr val="bg1">
                    <a:lumMod val="75000"/>
                  </a:schemeClr>
                </a:solidFill>
                <a:latin typeface="Abadi MT Condensed Extra Bold"/>
                <a:cs typeface="Abadi MT Condensed Extra Bold"/>
              </a:rPr>
              <a:t>BF-DW DOOSAN POWERED</a:t>
            </a:r>
          </a:p>
          <a:p>
            <a:endParaRPr lang="en-US" sz="2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168kVA-1000kVA MEDIUM RANGE </a:t>
            </a:r>
          </a:p>
          <a:p>
            <a:r>
              <a:rPr lang="en-US" altLang="zh-CN" sz="1400" dirty="0">
                <a:solidFill>
                  <a:schemeClr val="bg1">
                    <a:lumMod val="75000"/>
                  </a:schemeClr>
                </a:solidFill>
                <a:latin typeface="Abadi MT Condensed Extra Bold"/>
                <a:cs typeface="Abadi MT Condensed Extra Bold"/>
              </a:rPr>
              <a:t>LOW CAPEX</a:t>
            </a:r>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PARTS ACCESSIBITILIES</a:t>
            </a:r>
          </a:p>
          <a:p>
            <a:pPr lvl="0"/>
            <a:r>
              <a:rPr lang="en-US" sz="1400" dirty="0">
                <a:solidFill>
                  <a:schemeClr val="bg1">
                    <a:lumMod val="75000"/>
                  </a:schemeClr>
                </a:solidFill>
                <a:latin typeface="Abadi MT Condensed Extra Bold"/>
                <a:cs typeface="Abadi MT Condensed Extra Bold"/>
              </a:rPr>
              <a:t>GLOBAL WARRANTY AND SERVICE</a:t>
            </a:r>
          </a:p>
          <a:p>
            <a:pPr lvl="0"/>
            <a:r>
              <a:rPr lang="en-US" sz="1400" dirty="0">
                <a:solidFill>
                  <a:schemeClr val="bg1">
                    <a:lumMod val="75000"/>
                  </a:schemeClr>
                </a:solidFill>
                <a:latin typeface="Abadi MT Condensed Extra Bold"/>
                <a:cs typeface="Abadi MT Condensed Extra Bold"/>
              </a:rPr>
              <a:t>OFFERS KOREA ORIGIN</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TAILOR FOR PROJECT APPLICATIONS</a:t>
            </a:r>
          </a:p>
          <a:p>
            <a:pPr lvl="0"/>
            <a:r>
              <a:rPr lang="en-US" sz="1400" dirty="0">
                <a:solidFill>
                  <a:schemeClr val="bg1">
                    <a:lumMod val="75000"/>
                  </a:schemeClr>
                </a:solidFill>
                <a:latin typeface="Abadi MT Condensed Extra Bold"/>
                <a:cs typeface="Abadi MT Condensed Extra Bold"/>
              </a:rPr>
              <a:t>STANDBY MEDIUM SIZE FACILITY</a:t>
            </a:r>
          </a:p>
          <a:p>
            <a:pPr lvl="0"/>
            <a:endParaRPr lang="en-US" sz="1400" dirty="0">
              <a:solidFill>
                <a:schemeClr val="bg1">
                  <a:lumMod val="75000"/>
                </a:schemeClr>
              </a:solidFill>
              <a:latin typeface="Abadi MT Condensed Extra Bold"/>
              <a:cs typeface="Abadi MT Condensed Extra Bold"/>
            </a:endParaRP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EMISSION RANGE:</a:t>
            </a:r>
          </a:p>
          <a:p>
            <a:pPr lvl="0"/>
            <a:r>
              <a:rPr lang="en-US" sz="1200" dirty="0">
                <a:solidFill>
                  <a:schemeClr val="bg1">
                    <a:lumMod val="75000"/>
                  </a:schemeClr>
                </a:solidFill>
                <a:latin typeface="Abadi MT Condensed Extra Bold"/>
                <a:cs typeface="Abadi MT Condensed Extra Bold"/>
              </a:rPr>
              <a:t>NON-EMISSION</a:t>
            </a:r>
            <a:endParaRPr lang="en-US" dirty="0">
              <a:solidFill>
                <a:schemeClr val="bg1">
                  <a:lumMod val="75000"/>
                </a:schemeClr>
              </a:solidFill>
              <a:latin typeface="Abadi MT Condensed Extra Bold"/>
              <a:cs typeface="Abadi MT Condensed Extra Bold"/>
            </a:endParaRPr>
          </a:p>
        </p:txBody>
      </p:sp>
      <p:sp>
        <p:nvSpPr>
          <p:cNvPr id="10" name="TextBox 9"/>
          <p:cNvSpPr txBox="1"/>
          <p:nvPr/>
        </p:nvSpPr>
        <p:spPr>
          <a:xfrm>
            <a:off x="0" y="6190547"/>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167843" y="6678412"/>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1818" y="5681397"/>
            <a:ext cx="836717" cy="878483"/>
          </a:xfrm>
          <a:prstGeom prst="rect">
            <a:avLst/>
          </a:prstGeom>
          <a:noFill/>
        </p:spPr>
      </p:pic>
      <p:pic>
        <p:nvPicPr>
          <p:cNvPr id="8" name="图片 6" descr="Poster-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2208" y="0"/>
            <a:ext cx="4861792" cy="6858000"/>
          </a:xfrm>
          <a:prstGeom prst="rect">
            <a:avLst/>
          </a:prstGeom>
        </p:spPr>
      </p:pic>
    </p:spTree>
    <p:extLst>
      <p:ext uri="{BB962C8B-B14F-4D97-AF65-F5344CB8AC3E}">
        <p14:creationId xmlns:p14="http://schemas.microsoft.com/office/powerpoint/2010/main" val="1301197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 y="9951"/>
            <a:ext cx="4835435" cy="4462760"/>
          </a:xfrm>
          <a:prstGeom prst="rect">
            <a:avLst/>
          </a:prstGeom>
          <a:noFill/>
        </p:spPr>
        <p:txBody>
          <a:bodyPr wrap="square" rtlCol="0">
            <a:spAutoFit/>
          </a:bodyPr>
          <a:lstStyle/>
          <a:p>
            <a:endParaRPr lang="en-US" sz="2400" dirty="0">
              <a:solidFill>
                <a:schemeClr val="bg1">
                  <a:lumMod val="75000"/>
                </a:schemeClr>
              </a:solidFill>
              <a:latin typeface="Abadi MT Condensed Extra Bold"/>
              <a:cs typeface="Abadi MT Condensed Extra Bold"/>
            </a:endParaRPr>
          </a:p>
          <a:p>
            <a:r>
              <a:rPr lang="en-US" altLang="zh-CN" sz="2400" dirty="0">
                <a:solidFill>
                  <a:schemeClr val="bg1">
                    <a:lumMod val="75000"/>
                  </a:schemeClr>
                </a:solidFill>
                <a:latin typeface="Abadi MT Condensed Extra Bold"/>
                <a:cs typeface="Abadi MT Condensed Extra Bold"/>
              </a:rPr>
              <a:t>BF-SM/MH MITSUBISHI POWERED</a:t>
            </a:r>
          </a:p>
          <a:p>
            <a:endParaRPr lang="en-US" sz="2400" dirty="0">
              <a:solidFill>
                <a:schemeClr val="bg1">
                  <a:lumMod val="75000"/>
                </a:schemeClr>
              </a:solidFill>
              <a:latin typeface="Abadi MT Condensed Extra Bold"/>
              <a:cs typeface="Abadi MT Condensed Extra Bold"/>
            </a:endParaRPr>
          </a:p>
          <a:p>
            <a:r>
              <a:rPr lang="en-US" sz="1400" dirty="0">
                <a:solidFill>
                  <a:schemeClr val="bg1">
                    <a:lumMod val="75000"/>
                  </a:schemeClr>
                </a:solidFill>
                <a:latin typeface="Abadi MT Condensed Extra Bold"/>
                <a:cs typeface="Abadi MT Condensed Extra Bold"/>
              </a:rPr>
              <a:t>750KVA-2500kVA HIGH RANGE </a:t>
            </a:r>
          </a:p>
          <a:p>
            <a:r>
              <a:rPr lang="en-US" sz="1400" dirty="0">
                <a:solidFill>
                  <a:schemeClr val="bg1">
                    <a:lumMod val="75000"/>
                  </a:schemeClr>
                </a:solidFill>
                <a:latin typeface="Abadi MT Condensed Extra Bold"/>
                <a:cs typeface="Abadi MT Condensed Extra Bold"/>
              </a:rPr>
              <a:t>LOW CAPEX</a:t>
            </a:r>
          </a:p>
          <a:p>
            <a:pPr lvl="0"/>
            <a:r>
              <a:rPr lang="en-US" sz="1400" dirty="0">
                <a:solidFill>
                  <a:schemeClr val="bg1">
                    <a:lumMod val="75000"/>
                  </a:schemeClr>
                </a:solidFill>
                <a:latin typeface="Abadi MT Condensed Extra Bold"/>
                <a:cs typeface="Abadi MT Condensed Extra Bold"/>
              </a:rPr>
              <a:t>PARTS ACCESSIBITILIES</a:t>
            </a:r>
          </a:p>
          <a:p>
            <a:r>
              <a:rPr lang="en-US" sz="1400" dirty="0">
                <a:solidFill>
                  <a:schemeClr val="bg1">
                    <a:lumMod val="75000"/>
                  </a:schemeClr>
                </a:solidFill>
                <a:latin typeface="Abadi MT Condensed Extra Bold"/>
                <a:cs typeface="Abadi MT Condensed Extra Bold"/>
              </a:rPr>
              <a:t>PTA RANGE G3 CLASS</a:t>
            </a:r>
          </a:p>
          <a:p>
            <a:pPr lvl="0"/>
            <a:r>
              <a:rPr lang="en-US" sz="1400" dirty="0">
                <a:solidFill>
                  <a:schemeClr val="bg1">
                    <a:lumMod val="75000"/>
                  </a:schemeClr>
                </a:solidFill>
                <a:latin typeface="Abadi MT Condensed Extra Bold"/>
                <a:cs typeface="Abadi MT Condensed Extra Bold"/>
              </a:rPr>
              <a:t>GLOBAL WARRANTY AND SERVICE</a:t>
            </a:r>
          </a:p>
          <a:p>
            <a:pPr lvl="0"/>
            <a:r>
              <a:rPr lang="en-US" sz="1400" dirty="0">
                <a:solidFill>
                  <a:schemeClr val="bg1">
                    <a:lumMod val="75000"/>
                  </a:schemeClr>
                </a:solidFill>
                <a:latin typeface="Abadi MT Condensed Extra Bold"/>
                <a:cs typeface="Abadi MT Condensed Extra Bold"/>
              </a:rPr>
              <a:t>OFFERS CHINA&amp;JAPAN ORIGIN</a:t>
            </a: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TAILOR FOR PROJECT APPLICATIONS</a:t>
            </a:r>
          </a:p>
          <a:p>
            <a:pPr lvl="0"/>
            <a:r>
              <a:rPr lang="en-US" sz="1400" dirty="0">
                <a:solidFill>
                  <a:schemeClr val="bg1">
                    <a:lumMod val="75000"/>
                  </a:schemeClr>
                </a:solidFill>
                <a:latin typeface="Abadi MT Condensed Extra Bold"/>
                <a:cs typeface="Abadi MT Condensed Extra Bold"/>
              </a:rPr>
              <a:t>STANDBY </a:t>
            </a:r>
          </a:p>
          <a:p>
            <a:pPr lvl="0"/>
            <a:r>
              <a:rPr lang="en-US" sz="1400" dirty="0">
                <a:solidFill>
                  <a:schemeClr val="bg1">
                    <a:lumMod val="75000"/>
                  </a:schemeClr>
                </a:solidFill>
                <a:latin typeface="Abadi MT Condensed Extra Bold"/>
                <a:cs typeface="Abadi MT Condensed Extra Bold"/>
              </a:rPr>
              <a:t>PTA RANGE PRIME&amp;CONTINUOUS POWER STATION</a:t>
            </a:r>
          </a:p>
          <a:p>
            <a:pPr lvl="0"/>
            <a:endParaRPr lang="en-US" sz="1400" dirty="0">
              <a:solidFill>
                <a:schemeClr val="bg1">
                  <a:lumMod val="75000"/>
                </a:schemeClr>
              </a:solidFill>
              <a:latin typeface="Abadi MT Condensed Extra Bold"/>
              <a:cs typeface="Abadi MT Condensed Extra Bold"/>
            </a:endParaRPr>
          </a:p>
          <a:p>
            <a:pPr lvl="0"/>
            <a:endParaRPr lang="en-US" sz="1400" dirty="0">
              <a:solidFill>
                <a:schemeClr val="bg1">
                  <a:lumMod val="75000"/>
                </a:schemeClr>
              </a:solidFill>
              <a:latin typeface="Abadi MT Condensed Extra Bold"/>
              <a:cs typeface="Abadi MT Condensed Extra Bold"/>
            </a:endParaRPr>
          </a:p>
          <a:p>
            <a:pPr lvl="0"/>
            <a:r>
              <a:rPr lang="en-US" sz="1400" dirty="0">
                <a:solidFill>
                  <a:schemeClr val="bg1">
                    <a:lumMod val="75000"/>
                  </a:schemeClr>
                </a:solidFill>
                <a:latin typeface="Abadi MT Condensed Extra Bold"/>
                <a:cs typeface="Abadi MT Condensed Extra Bold"/>
              </a:rPr>
              <a:t>EMISSION RANGE:</a:t>
            </a:r>
          </a:p>
          <a:p>
            <a:pPr lvl="0"/>
            <a:r>
              <a:rPr lang="en-US" sz="1200" dirty="0">
                <a:solidFill>
                  <a:schemeClr val="bg1">
                    <a:lumMod val="75000"/>
                  </a:schemeClr>
                </a:solidFill>
                <a:latin typeface="Abadi MT Condensed Extra Bold"/>
                <a:cs typeface="Abadi MT Condensed Extra Bold"/>
              </a:rPr>
              <a:t>NON-EMISSION FUEL PRIORITIES</a:t>
            </a:r>
          </a:p>
          <a:p>
            <a:endParaRPr lang="en-US" dirty="0">
              <a:solidFill>
                <a:schemeClr val="bg1">
                  <a:lumMod val="75000"/>
                </a:schemeClr>
              </a:solidFill>
              <a:latin typeface="Abadi MT Condensed Extra Bold"/>
              <a:cs typeface="Abadi MT Condensed Extra Bold"/>
            </a:endParaRPr>
          </a:p>
        </p:txBody>
      </p:sp>
      <p:sp>
        <p:nvSpPr>
          <p:cNvPr id="10" name="TextBox 9"/>
          <p:cNvSpPr txBox="1"/>
          <p:nvPr/>
        </p:nvSpPr>
        <p:spPr>
          <a:xfrm>
            <a:off x="0" y="6190547"/>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167843" y="6678412"/>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1818" y="5681397"/>
            <a:ext cx="836717" cy="878483"/>
          </a:xfrm>
          <a:prstGeom prst="rect">
            <a:avLst/>
          </a:prstGeom>
          <a:noFill/>
        </p:spPr>
      </p:pic>
      <p:pic>
        <p:nvPicPr>
          <p:cNvPr id="8" name="图片 24" descr="Poster-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1366" y="0"/>
            <a:ext cx="4632634" cy="6858000"/>
          </a:xfrm>
          <a:prstGeom prst="rect">
            <a:avLst/>
          </a:prstGeom>
        </p:spPr>
      </p:pic>
    </p:spTree>
    <p:extLst>
      <p:ext uri="{BB962C8B-B14F-4D97-AF65-F5344CB8AC3E}">
        <p14:creationId xmlns:p14="http://schemas.microsoft.com/office/powerpoint/2010/main" val="130119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23" y="981998"/>
            <a:ext cx="7624155" cy="3108544"/>
          </a:xfrm>
          <a:prstGeom prst="rect">
            <a:avLst/>
          </a:prstGeom>
          <a:noFill/>
        </p:spPr>
        <p:txBody>
          <a:bodyPr wrap="square" rtlCol="0">
            <a:spAutoFit/>
          </a:bodyPr>
          <a:lstStyle/>
          <a:p>
            <a:r>
              <a:rPr lang="en-US" sz="1400" dirty="0">
                <a:latin typeface="Abadi MT Condensed Extra Bold"/>
                <a:cs typeface="Abadi MT Condensed Extra Bold"/>
              </a:rPr>
              <a:t>BAIFA</a:t>
            </a:r>
            <a:r>
              <a:rPr lang="en-US" sz="1400" dirty="0">
                <a:latin typeface="Calibri"/>
                <a:cs typeface="Calibri"/>
              </a:rPr>
              <a:t>, located in Wuxi XISHAN National High-Tech Industrial Development Zone, owns one of the largest manufacturing bases of  generating set in Asia.</a:t>
            </a:r>
          </a:p>
          <a:p>
            <a:endParaRPr lang="en-US" sz="1400" dirty="0">
              <a:latin typeface="Calibri"/>
              <a:cs typeface="Calibri"/>
            </a:endParaRPr>
          </a:p>
          <a:p>
            <a:r>
              <a:rPr lang="en-US" sz="1400" dirty="0">
                <a:latin typeface="Calibri"/>
                <a:cs typeface="Calibri"/>
              </a:rPr>
              <a:t>Over the past </a:t>
            </a:r>
            <a:r>
              <a:rPr lang="en-US" altLang="zh-CN" sz="1400" dirty="0">
                <a:latin typeface="Calibri"/>
                <a:cs typeface="Calibri"/>
              </a:rPr>
              <a:t>32years</a:t>
            </a:r>
            <a:r>
              <a:rPr lang="en-US" sz="1400" dirty="0">
                <a:latin typeface="Calibri"/>
                <a:cs typeface="Calibri"/>
              </a:rPr>
              <a:t>, </a:t>
            </a:r>
            <a:r>
              <a:rPr lang="en-US" sz="1400" dirty="0" err="1">
                <a:latin typeface="Calibri"/>
                <a:cs typeface="Calibri"/>
              </a:rPr>
              <a:t>Baifa</a:t>
            </a:r>
            <a:r>
              <a:rPr lang="en-US" sz="1400" dirty="0">
                <a:latin typeface="Calibri"/>
                <a:cs typeface="Calibri"/>
              </a:rPr>
              <a:t> devoted itself into researching, manufacturing products and tailor services on a ‘ONE STOP’ comprehensive solutions for power generation bases for our customers. </a:t>
            </a:r>
            <a:endParaRPr lang="en-US" sz="1400" dirty="0">
              <a:solidFill>
                <a:schemeClr val="bg1">
                  <a:lumMod val="50000"/>
                </a:schemeClr>
              </a:solidFill>
              <a:latin typeface="Calibri"/>
              <a:cs typeface="Calibri"/>
            </a:endParaRPr>
          </a:p>
          <a:p>
            <a:endParaRPr lang="en-US" i="1" u="sng" dirty="0">
              <a:solidFill>
                <a:schemeClr val="bg1">
                  <a:lumMod val="50000"/>
                </a:schemeClr>
              </a:solidFill>
            </a:endParaRPr>
          </a:p>
          <a:p>
            <a:endParaRPr lang="en-US" u="sng" dirty="0">
              <a:solidFill>
                <a:schemeClr val="bg1">
                  <a:lumMod val="50000"/>
                </a:schemeClr>
              </a:solidFill>
            </a:endParaRPr>
          </a:p>
          <a:p>
            <a:endParaRPr lang="en-US" u="sng" dirty="0">
              <a:solidFill>
                <a:schemeClr val="bg1">
                  <a:lumMod val="50000"/>
                </a:schemeClr>
              </a:solidFill>
            </a:endParaRPr>
          </a:p>
          <a:p>
            <a:endParaRPr lang="en-US" u="sng" dirty="0">
              <a:solidFill>
                <a:schemeClr val="bg1">
                  <a:lumMod val="50000"/>
                </a:schemeClr>
              </a:solidFill>
            </a:endParaRPr>
          </a:p>
          <a:p>
            <a:endParaRPr lang="en-US" u="sng" dirty="0">
              <a:solidFill>
                <a:schemeClr val="bg1">
                  <a:lumMod val="50000"/>
                </a:schemeClr>
              </a:solidFill>
            </a:endParaRPr>
          </a:p>
          <a:p>
            <a:endParaRPr lang="en-US" dirty="0">
              <a:solidFill>
                <a:schemeClr val="bg1">
                  <a:lumMod val="50000"/>
                </a:schemeClr>
              </a:solidFill>
            </a:endParaRPr>
          </a:p>
          <a:p>
            <a:endParaRPr lang="en-US" u="sng" dirty="0"/>
          </a:p>
        </p:txBody>
      </p:sp>
      <p:pic>
        <p:nvPicPr>
          <p:cNvPr id="3" name="Picture 2" descr="Screen Shot 2018-10-08 at 1.32.1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1478" y="2949877"/>
            <a:ext cx="4593623" cy="1776117"/>
          </a:xfrm>
          <a:prstGeom prst="rect">
            <a:avLst/>
          </a:prstGeom>
        </p:spPr>
      </p:pic>
      <p:sp>
        <p:nvSpPr>
          <p:cNvPr id="12" name="TextBox 11"/>
          <p:cNvSpPr txBox="1"/>
          <p:nvPr/>
        </p:nvSpPr>
        <p:spPr>
          <a:xfrm>
            <a:off x="2" y="5888040"/>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ABOUT BAIFA</a:t>
            </a:r>
          </a:p>
        </p:txBody>
      </p:sp>
      <p:sp>
        <p:nvSpPr>
          <p:cNvPr id="17" name="TextBox 16"/>
          <p:cNvSpPr txBox="1"/>
          <p:nvPr/>
        </p:nvSpPr>
        <p:spPr>
          <a:xfrm>
            <a:off x="480323" y="2536270"/>
            <a:ext cx="3353123" cy="3877985"/>
          </a:xfrm>
          <a:prstGeom prst="rect">
            <a:avLst/>
          </a:prstGeom>
          <a:noFill/>
        </p:spPr>
        <p:txBody>
          <a:bodyPr wrap="square" rtlCol="0">
            <a:spAutoFit/>
          </a:bodyPr>
          <a:lstStyle/>
          <a:p>
            <a:r>
              <a:rPr lang="en-US" altLang="zh-CN" sz="1400" b="1" dirty="0">
                <a:latin typeface="Abadi MT Condensed Extra Bold"/>
                <a:cs typeface="Abadi MT Condensed Extra Bold"/>
              </a:rPr>
              <a:t>PRODUCT RANGE:</a:t>
            </a:r>
          </a:p>
          <a:p>
            <a:endParaRPr lang="en-US" sz="1400" dirty="0">
              <a:latin typeface="Calibri"/>
              <a:cs typeface="Calibri"/>
            </a:endParaRPr>
          </a:p>
          <a:p>
            <a:r>
              <a:rPr lang="en-US" sz="1400" dirty="0">
                <a:latin typeface="Calibri"/>
                <a:cs typeface="Calibri"/>
              </a:rPr>
              <a:t>-Industrial diesel and gas generator sets range from 8kWto 3200KW.</a:t>
            </a:r>
          </a:p>
          <a:p>
            <a:endParaRPr lang="en-US" sz="1400" dirty="0">
              <a:latin typeface="Calibri"/>
              <a:cs typeface="Calibri"/>
            </a:endParaRPr>
          </a:p>
          <a:p>
            <a:r>
              <a:rPr lang="en-US" sz="1400" dirty="0">
                <a:latin typeface="Calibri"/>
                <a:cs typeface="Calibri"/>
              </a:rPr>
              <a:t>-Marine generator set from 40kW to 1100kW </a:t>
            </a:r>
          </a:p>
          <a:p>
            <a:endParaRPr lang="en-US" sz="1400" dirty="0">
              <a:latin typeface="Calibri"/>
              <a:cs typeface="Calibri"/>
            </a:endParaRPr>
          </a:p>
          <a:p>
            <a:r>
              <a:rPr lang="en-US" sz="1400" dirty="0">
                <a:latin typeface="Calibri"/>
                <a:cs typeface="Calibri"/>
              </a:rPr>
              <a:t>-4 types of lighting towers</a:t>
            </a:r>
          </a:p>
          <a:p>
            <a:endParaRPr lang="en-US" sz="1400" dirty="0">
              <a:solidFill>
                <a:schemeClr val="bg1">
                  <a:lumMod val="50000"/>
                </a:schemeClr>
              </a:solidFill>
              <a:latin typeface="Calibri"/>
              <a:cs typeface="Calibri"/>
            </a:endParaRPr>
          </a:p>
          <a:p>
            <a:r>
              <a:rPr lang="en-US" sz="1400" u="sng" dirty="0">
                <a:solidFill>
                  <a:schemeClr val="bg1">
                    <a:lumMod val="50000"/>
                  </a:schemeClr>
                </a:solidFill>
              </a:rPr>
              <a:t>-LV&amp;HV SWITCH PANEL up to 35kV  </a:t>
            </a:r>
          </a:p>
          <a:p>
            <a:endParaRPr lang="en-US" sz="1400" u="sng" dirty="0">
              <a:solidFill>
                <a:schemeClr val="bg1">
                  <a:lumMod val="50000"/>
                </a:schemeClr>
              </a:solidFill>
            </a:endParaRPr>
          </a:p>
          <a:p>
            <a:r>
              <a:rPr lang="en-US" sz="1400" u="sng" dirty="0">
                <a:solidFill>
                  <a:schemeClr val="bg1">
                    <a:lumMod val="50000"/>
                  </a:schemeClr>
                </a:solidFill>
              </a:rPr>
              <a:t>-TRANSFORMERS up to 110kV</a:t>
            </a:r>
          </a:p>
          <a:p>
            <a:endParaRPr lang="en-US" sz="1400" dirty="0">
              <a:latin typeface="Calibri"/>
              <a:cs typeface="Calibri"/>
            </a:endParaRPr>
          </a:p>
          <a:p>
            <a:r>
              <a:rPr lang="en-US" sz="1400" dirty="0">
                <a:latin typeface="Calibri"/>
                <a:cs typeface="Calibri"/>
              </a:rPr>
              <a:t>-POWER GENERATION ACCESSORIES</a:t>
            </a:r>
          </a:p>
          <a:p>
            <a:endParaRPr lang="en-US" i="1" dirty="0">
              <a:solidFill>
                <a:schemeClr val="bg1">
                  <a:lumMod val="50000"/>
                </a:schemeClr>
              </a:solidFill>
            </a:endParaRPr>
          </a:p>
          <a:p>
            <a:endParaRPr lang="en-US" dirty="0"/>
          </a:p>
        </p:txBody>
      </p:sp>
      <p:cxnSp>
        <p:nvCxnSpPr>
          <p:cNvPr id="11" name="Straight Connector 10"/>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9"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pic>
        <p:nvPicPr>
          <p:cNvPr id="2" name="Picture 1" descr="Baifa car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6001" y="2949877"/>
            <a:ext cx="1777999" cy="1776117"/>
          </a:xfrm>
          <a:prstGeom prst="rect">
            <a:avLst/>
          </a:prstGeom>
        </p:spPr>
      </p:pic>
    </p:spTree>
    <p:extLst>
      <p:ext uri="{BB962C8B-B14F-4D97-AF65-F5344CB8AC3E}">
        <p14:creationId xmlns:p14="http://schemas.microsoft.com/office/powerpoint/2010/main" val="1524423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3" descr="Poster-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464871" cy="6858000"/>
          </a:xfrm>
          <a:prstGeom prst="rect">
            <a:avLst/>
          </a:prstGeom>
        </p:spPr>
      </p:pic>
      <p:sp>
        <p:nvSpPr>
          <p:cNvPr id="2" name="Rectangle 1"/>
          <p:cNvSpPr/>
          <p:nvPr/>
        </p:nvSpPr>
        <p:spPr>
          <a:xfrm>
            <a:off x="5892800" y="9951"/>
            <a:ext cx="3572072" cy="6848049"/>
          </a:xfrm>
          <a:prstGeom prst="rect">
            <a:avLst/>
          </a:prstGeom>
          <a:gradFill>
            <a:gsLst>
              <a:gs pos="0">
                <a:schemeClr val="tx1"/>
              </a:gs>
              <a:gs pos="100000">
                <a:schemeClr val="bg1">
                  <a:lumMod val="65000"/>
                  <a:alpha val="30000"/>
                </a:schemeClr>
              </a:gs>
            </a:gsLst>
            <a:lin ang="108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892800" y="9951"/>
            <a:ext cx="3572072" cy="3785652"/>
          </a:xfrm>
          <a:prstGeom prst="rect">
            <a:avLst/>
          </a:prstGeom>
          <a:noFill/>
        </p:spPr>
        <p:txBody>
          <a:bodyPr wrap="square" rtlCol="0">
            <a:spAutoFit/>
          </a:bodyPr>
          <a:lstStyle/>
          <a:p>
            <a:endParaRPr lang="en-US" sz="2400" dirty="0">
              <a:solidFill>
                <a:schemeClr val="bg1">
                  <a:lumMod val="75000"/>
                </a:schemeClr>
              </a:solidFill>
              <a:latin typeface="Abadi MT Condensed Extra Bold"/>
              <a:cs typeface="Abadi MT Condensed Extra Bold"/>
            </a:endParaRPr>
          </a:p>
          <a:p>
            <a:r>
              <a:rPr lang="en-US" altLang="zh-CN" sz="2400" dirty="0">
                <a:solidFill>
                  <a:schemeClr val="bg1">
                    <a:lumMod val="75000"/>
                  </a:schemeClr>
                </a:solidFill>
                <a:latin typeface="Abadi MT Condensed Extra Bold"/>
                <a:cs typeface="Abadi MT Condensed Extra Bold"/>
              </a:rPr>
              <a:t>BF-P PERKINS POWERED</a:t>
            </a:r>
          </a:p>
          <a:p>
            <a:endParaRPr lang="en-US" sz="2400" dirty="0">
              <a:solidFill>
                <a:schemeClr val="bg1">
                  <a:lumMod val="75000"/>
                </a:schemeClr>
              </a:solidFill>
              <a:latin typeface="Abadi MT Condensed Extra Bold"/>
              <a:cs typeface="Abadi MT Condensed Extra Bold"/>
            </a:endParaRPr>
          </a:p>
          <a:p>
            <a:pPr algn="r"/>
            <a:r>
              <a:rPr lang="en-US" sz="1400" dirty="0">
                <a:solidFill>
                  <a:schemeClr val="bg1">
                    <a:lumMod val="75000"/>
                  </a:schemeClr>
                </a:solidFill>
                <a:latin typeface="Abadi MT Condensed Extra Bold"/>
                <a:cs typeface="Abadi MT Condensed Extra Bold"/>
              </a:rPr>
              <a:t>10KVA-2500kVA FULL RANGE </a:t>
            </a:r>
          </a:p>
          <a:p>
            <a:pPr lvl="0" algn="r"/>
            <a:r>
              <a:rPr lang="en-US" sz="1400" dirty="0">
                <a:solidFill>
                  <a:schemeClr val="bg1">
                    <a:lumMod val="75000"/>
                  </a:schemeClr>
                </a:solidFill>
                <a:latin typeface="Abadi MT Condensed Extra Bold"/>
                <a:cs typeface="Abadi MT Condensed Extra Bold"/>
              </a:rPr>
              <a:t>PARTS ACCESSIBITILIES</a:t>
            </a:r>
          </a:p>
          <a:p>
            <a:pPr lvl="0" algn="r"/>
            <a:r>
              <a:rPr lang="en-US" sz="1400" dirty="0">
                <a:solidFill>
                  <a:schemeClr val="bg1">
                    <a:lumMod val="75000"/>
                  </a:schemeClr>
                </a:solidFill>
                <a:latin typeface="Abadi MT Condensed Extra Bold"/>
                <a:cs typeface="Abadi MT Condensed Extra Bold"/>
              </a:rPr>
              <a:t>GLOBAL WARRANTY AND SERVICE</a:t>
            </a:r>
          </a:p>
          <a:p>
            <a:pPr lvl="0" algn="r"/>
            <a:r>
              <a:rPr lang="en-US" sz="1400" dirty="0">
                <a:solidFill>
                  <a:schemeClr val="bg1">
                    <a:lumMod val="75000"/>
                  </a:schemeClr>
                </a:solidFill>
                <a:latin typeface="Abadi MT Condensed Extra Bold"/>
                <a:cs typeface="Abadi MT Condensed Extra Bold"/>
              </a:rPr>
              <a:t>OFFERS UK/USA/INDIA/CHINA ORIGIN</a:t>
            </a:r>
          </a:p>
          <a:p>
            <a:pPr lvl="0" algn="r"/>
            <a:endParaRPr lang="en-US" sz="1400" dirty="0">
              <a:solidFill>
                <a:schemeClr val="bg1">
                  <a:lumMod val="75000"/>
                </a:schemeClr>
              </a:solidFill>
              <a:latin typeface="Abadi MT Condensed Extra Bold"/>
              <a:cs typeface="Abadi MT Condensed Extra Bold"/>
            </a:endParaRPr>
          </a:p>
          <a:p>
            <a:pPr lvl="0" algn="r"/>
            <a:r>
              <a:rPr lang="en-US" sz="1400" dirty="0">
                <a:solidFill>
                  <a:schemeClr val="bg1">
                    <a:lumMod val="75000"/>
                  </a:schemeClr>
                </a:solidFill>
                <a:latin typeface="Abadi MT Condensed Extra Bold"/>
                <a:cs typeface="Abadi MT Condensed Extra Bold"/>
              </a:rPr>
              <a:t>TAILOR FOR PROJECT APPLICATIONS</a:t>
            </a:r>
          </a:p>
          <a:p>
            <a:pPr lvl="0" algn="r"/>
            <a:r>
              <a:rPr lang="en-US" sz="1400" dirty="0">
                <a:solidFill>
                  <a:schemeClr val="bg1">
                    <a:lumMod val="75000"/>
                  </a:schemeClr>
                </a:solidFill>
                <a:latin typeface="Abadi MT Condensed Extra Bold"/>
                <a:cs typeface="Abadi MT Condensed Extra Bold"/>
              </a:rPr>
              <a:t>STANDBY/PRIME</a:t>
            </a:r>
          </a:p>
          <a:p>
            <a:pPr lvl="0" algn="r"/>
            <a:endParaRPr lang="en-US" sz="1400" dirty="0">
              <a:solidFill>
                <a:schemeClr val="bg1">
                  <a:lumMod val="75000"/>
                </a:schemeClr>
              </a:solidFill>
              <a:latin typeface="Abadi MT Condensed Extra Bold"/>
              <a:cs typeface="Abadi MT Condensed Extra Bold"/>
            </a:endParaRPr>
          </a:p>
          <a:p>
            <a:pPr lvl="0" algn="r"/>
            <a:r>
              <a:rPr lang="en-US" sz="1400" dirty="0">
                <a:solidFill>
                  <a:schemeClr val="bg1">
                    <a:lumMod val="75000"/>
                  </a:schemeClr>
                </a:solidFill>
                <a:latin typeface="Abadi MT Condensed Extra Bold"/>
                <a:cs typeface="Abadi MT Condensed Extra Bold"/>
              </a:rPr>
              <a:t>EMISSION RANGE:</a:t>
            </a:r>
          </a:p>
          <a:p>
            <a:pPr lvl="0" algn="r"/>
            <a:r>
              <a:rPr lang="en-US" sz="1200" dirty="0">
                <a:solidFill>
                  <a:schemeClr val="bg1">
                    <a:lumMod val="75000"/>
                  </a:schemeClr>
                </a:solidFill>
                <a:latin typeface="Abadi MT Condensed Extra Bold"/>
                <a:cs typeface="Abadi MT Condensed Extra Bold"/>
              </a:rPr>
              <a:t>NON-EMISSION FUEL PRIORITIES</a:t>
            </a:r>
          </a:p>
          <a:p>
            <a:pPr lvl="0" algn="r"/>
            <a:r>
              <a:rPr lang="en-US" sz="1200" dirty="0">
                <a:solidFill>
                  <a:schemeClr val="bg1">
                    <a:lumMod val="75000"/>
                  </a:schemeClr>
                </a:solidFill>
                <a:latin typeface="Abadi MT Condensed Extra Bold"/>
                <a:cs typeface="Abadi MT Condensed Extra Bold"/>
              </a:rPr>
              <a:t>STAGE3A/TIER 3 FOR 560KW BELOW</a:t>
            </a:r>
          </a:p>
          <a:p>
            <a:endParaRPr lang="en-US" dirty="0">
              <a:solidFill>
                <a:schemeClr val="bg1">
                  <a:lumMod val="75000"/>
                </a:schemeClr>
              </a:solidFill>
              <a:latin typeface="Abadi MT Condensed Extra Bold"/>
              <a:cs typeface="Abadi MT Condensed Extra Bold"/>
            </a:endParaRPr>
          </a:p>
        </p:txBody>
      </p:sp>
      <p:sp>
        <p:nvSpPr>
          <p:cNvPr id="10" name="TextBox 9"/>
          <p:cNvSpPr txBox="1"/>
          <p:nvPr/>
        </p:nvSpPr>
        <p:spPr>
          <a:xfrm>
            <a:off x="0" y="6190547"/>
            <a:ext cx="3091816" cy="369332"/>
          </a:xfrm>
          <a:prstGeom prst="rect">
            <a:avLst/>
          </a:prstGeom>
          <a:noFill/>
        </p:spPr>
        <p:txBody>
          <a:bodyPr wrap="square" rtlCol="0">
            <a:spAutoFit/>
          </a:bodyPr>
          <a:lstStyle/>
          <a:p>
            <a:r>
              <a:rPr lang="en-US" dirty="0">
                <a:solidFill>
                  <a:schemeClr val="bg1">
                    <a:lumMod val="75000"/>
                  </a:schemeClr>
                </a:solidFill>
                <a:latin typeface="Abadi MT Condensed Extra Bold"/>
                <a:cs typeface="Abadi MT Condensed Extra Bold"/>
              </a:rPr>
              <a:t>GENRATOR POWER DIESEL RANGE</a:t>
            </a:r>
          </a:p>
        </p:txBody>
      </p:sp>
      <p:cxnSp>
        <p:nvCxnSpPr>
          <p:cNvPr id="11" name="Straight Connector 10"/>
          <p:cNvCxnSpPr/>
          <p:nvPr/>
        </p:nvCxnSpPr>
        <p:spPr>
          <a:xfrm flipH="1">
            <a:off x="167843" y="6678412"/>
            <a:ext cx="3760690" cy="0"/>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2"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1818" y="5681397"/>
            <a:ext cx="836717" cy="878483"/>
          </a:xfrm>
          <a:prstGeom prst="rect">
            <a:avLst/>
          </a:prstGeom>
          <a:noFill/>
        </p:spPr>
      </p:pic>
    </p:spTree>
    <p:extLst>
      <p:ext uri="{BB962C8B-B14F-4D97-AF65-F5344CB8AC3E}">
        <p14:creationId xmlns:p14="http://schemas.microsoft.com/office/powerpoint/2010/main" val="3362037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8971" y="4789193"/>
            <a:ext cx="6727367" cy="1323439"/>
          </a:xfrm>
          <a:prstGeom prst="rect">
            <a:avLst/>
          </a:prstGeom>
          <a:noFill/>
        </p:spPr>
        <p:txBody>
          <a:bodyPr wrap="square" rtlCol="0">
            <a:spAutoFit/>
          </a:bodyPr>
          <a:lstStyle/>
          <a:p>
            <a:r>
              <a:rPr lang="en-AU" sz="1600" dirty="0"/>
              <a:t>* </a:t>
            </a:r>
            <a:r>
              <a:rPr lang="en-US" sz="1600" dirty="0" err="1"/>
              <a:t>Baifa</a:t>
            </a:r>
            <a:r>
              <a:rPr lang="en-US" sz="1600" dirty="0"/>
              <a:t> offers wide range of Industrial diesel, natural gas and marine power generator products for  customer’s choice or meet project demand. </a:t>
            </a:r>
          </a:p>
          <a:p>
            <a:r>
              <a:rPr lang="en-US" sz="1600" dirty="0"/>
              <a:t>                                       </a:t>
            </a:r>
          </a:p>
          <a:p>
            <a:r>
              <a:rPr lang="en-US" sz="1600" dirty="0"/>
              <a:t>* Above mentioned is standard power range only, for special requirement please contact </a:t>
            </a:r>
            <a:r>
              <a:rPr lang="en-US" sz="1600" dirty="0" err="1"/>
              <a:t>Baifa</a:t>
            </a:r>
            <a:r>
              <a:rPr lang="en-US" sz="1600" dirty="0"/>
              <a:t> sales for enquiry.</a:t>
            </a:r>
          </a:p>
        </p:txBody>
      </p:sp>
      <p:pic>
        <p:nvPicPr>
          <p:cNvPr id="5" name="Picture 4"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8" name="TextBox 7"/>
          <p:cNvSpPr txBox="1"/>
          <p:nvPr/>
        </p:nvSpPr>
        <p:spPr>
          <a:xfrm>
            <a:off x="1040333" y="1"/>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GAS RANGE</a:t>
            </a:r>
          </a:p>
        </p:txBody>
      </p:sp>
      <p:pic>
        <p:nvPicPr>
          <p:cNvPr id="2" name="Picture 1" descr="Screen Shot 2023-10-03 at 12.29.4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3" y="572191"/>
            <a:ext cx="8103667" cy="3203943"/>
          </a:xfrm>
          <a:prstGeom prst="rect">
            <a:avLst/>
          </a:prstGeom>
        </p:spPr>
      </p:pic>
      <p:pic>
        <p:nvPicPr>
          <p:cNvPr id="3" name="Picture 2" descr="Screen Shot 2023-10-03 at 12.29.43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9902" y="3776134"/>
            <a:ext cx="1334099" cy="3028951"/>
          </a:xfrm>
          <a:prstGeom prst="rect">
            <a:avLst/>
          </a:prstGeom>
        </p:spPr>
      </p:pic>
    </p:spTree>
    <p:extLst>
      <p:ext uri="{BB962C8B-B14F-4D97-AF65-F5344CB8AC3E}">
        <p14:creationId xmlns:p14="http://schemas.microsoft.com/office/powerpoint/2010/main" val="722249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展会旗2.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24565" y="2924565"/>
            <a:ext cx="6889459" cy="1040332"/>
          </a:xfrm>
          <a:prstGeom prst="rect">
            <a:avLst/>
          </a:prstGeom>
        </p:spPr>
      </p:pic>
      <p:pic>
        <p:nvPicPr>
          <p:cNvPr id="6" name="Picture 5" descr="Baifa marine generator range poste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3" y="886906"/>
            <a:ext cx="8103669" cy="3355193"/>
          </a:xfrm>
          <a:prstGeom prst="rect">
            <a:avLst/>
          </a:prstGeom>
        </p:spPr>
      </p:pic>
      <p:sp>
        <p:nvSpPr>
          <p:cNvPr id="7" name="TextBox 6"/>
          <p:cNvSpPr txBox="1"/>
          <p:nvPr/>
        </p:nvSpPr>
        <p:spPr>
          <a:xfrm>
            <a:off x="1266966" y="4702890"/>
            <a:ext cx="6291130" cy="1323439"/>
          </a:xfrm>
          <a:prstGeom prst="rect">
            <a:avLst/>
          </a:prstGeom>
          <a:noFill/>
        </p:spPr>
        <p:txBody>
          <a:bodyPr wrap="square" rtlCol="0">
            <a:spAutoFit/>
          </a:bodyPr>
          <a:lstStyle/>
          <a:p>
            <a:r>
              <a:rPr lang="en-AU" sz="1600" dirty="0"/>
              <a:t>* </a:t>
            </a:r>
            <a:r>
              <a:rPr lang="en-US" sz="1600" dirty="0" err="1"/>
              <a:t>Baifa</a:t>
            </a:r>
            <a:r>
              <a:rPr lang="en-US" sz="1600" dirty="0"/>
              <a:t> offers wide range of Cummins powered marine power generator products for customer’s choice or meet each vessel demand. </a:t>
            </a:r>
          </a:p>
          <a:p>
            <a:r>
              <a:rPr lang="en-US" sz="1600" dirty="0"/>
              <a:t>                                       </a:t>
            </a:r>
          </a:p>
          <a:p>
            <a:r>
              <a:rPr lang="en-US" sz="1600" dirty="0"/>
              <a:t>* Above mentioned is standard power range only, for special requirement please contact </a:t>
            </a:r>
            <a:r>
              <a:rPr lang="en-US" sz="1600" dirty="0" err="1"/>
              <a:t>Baifa</a:t>
            </a:r>
            <a:r>
              <a:rPr lang="en-US" sz="1600" dirty="0"/>
              <a:t> sales for enquiry.</a:t>
            </a:r>
          </a:p>
        </p:txBody>
      </p:sp>
      <p:sp>
        <p:nvSpPr>
          <p:cNvPr id="8" name="TextBox 7"/>
          <p:cNvSpPr txBox="1"/>
          <p:nvPr/>
        </p:nvSpPr>
        <p:spPr>
          <a:xfrm>
            <a:off x="1040333" y="1"/>
            <a:ext cx="2154135" cy="830997"/>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MARINE </a:t>
            </a:r>
          </a:p>
          <a:p>
            <a:r>
              <a:rPr lang="en-US" sz="2400" dirty="0">
                <a:solidFill>
                  <a:schemeClr val="bg1">
                    <a:lumMod val="75000"/>
                  </a:schemeClr>
                </a:solidFill>
                <a:latin typeface="Abadi MT Condensed Extra Bold"/>
                <a:cs typeface="Abadi MT Condensed Extra Bold"/>
              </a:rPr>
              <a:t>RANGE</a:t>
            </a:r>
          </a:p>
        </p:txBody>
      </p:sp>
    </p:spTree>
    <p:extLst>
      <p:ext uri="{BB962C8B-B14F-4D97-AF65-F5344CB8AC3E}">
        <p14:creationId xmlns:p14="http://schemas.microsoft.com/office/powerpoint/2010/main" val="647788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2267" y="5863581"/>
            <a:ext cx="6274526" cy="1323439"/>
          </a:xfrm>
          <a:prstGeom prst="rect">
            <a:avLst/>
          </a:prstGeom>
        </p:spPr>
        <p:txBody>
          <a:bodyPr wrap="square">
            <a:spAutoFit/>
          </a:bodyPr>
          <a:lstStyle/>
          <a:p>
            <a:r>
              <a:rPr lang="en-AU" sz="1600" dirty="0"/>
              <a:t>* </a:t>
            </a:r>
            <a:r>
              <a:rPr lang="en-US" sz="1600" dirty="0" err="1"/>
              <a:t>Baifa</a:t>
            </a:r>
            <a:r>
              <a:rPr lang="en-US" sz="1600" dirty="0"/>
              <a:t> offers wide range of Kubota</a:t>
            </a:r>
            <a:r>
              <a:rPr lang="zh-CN" altLang="en-US" sz="1600" dirty="0"/>
              <a:t>／</a:t>
            </a:r>
            <a:r>
              <a:rPr lang="en-US" altLang="zh-CN" sz="1600" dirty="0"/>
              <a:t>YANMAR</a:t>
            </a:r>
            <a:r>
              <a:rPr lang="en-US" sz="1600" dirty="0"/>
              <a:t> engine powered lighting tower products for customer’s choice or meet each job or mine site demand. </a:t>
            </a:r>
          </a:p>
          <a:p>
            <a:r>
              <a:rPr lang="en-US" sz="1600" dirty="0"/>
              <a:t>  </a:t>
            </a:r>
          </a:p>
          <a:p>
            <a:pPr marL="285750" indent="-285750">
              <a:buFontTx/>
              <a:buChar char="•"/>
            </a:pPr>
            <a:endParaRPr lang="en-US" sz="1600" dirty="0"/>
          </a:p>
        </p:txBody>
      </p:sp>
      <p:sp>
        <p:nvSpPr>
          <p:cNvPr id="7" name="TextBox 6"/>
          <p:cNvSpPr txBox="1"/>
          <p:nvPr/>
        </p:nvSpPr>
        <p:spPr>
          <a:xfrm>
            <a:off x="2" y="-1939"/>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DIESEL</a:t>
            </a:r>
          </a:p>
          <a:p>
            <a:r>
              <a:rPr lang="en-US" sz="2400" dirty="0">
                <a:solidFill>
                  <a:schemeClr val="bg1">
                    <a:lumMod val="75000"/>
                  </a:schemeClr>
                </a:solidFill>
                <a:latin typeface="Abadi MT Condensed Extra Bold"/>
                <a:cs typeface="Abadi MT Condensed Extra Bold"/>
              </a:rPr>
              <a:t>LIGHTING   RANGE</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2269" y="0"/>
            <a:ext cx="7941823" cy="5554133"/>
          </a:xfrm>
          <a:prstGeom prst="rect">
            <a:avLst/>
          </a:prstGeom>
        </p:spPr>
      </p:pic>
    </p:spTree>
    <p:extLst>
      <p:ext uri="{BB962C8B-B14F-4D97-AF65-F5344CB8AC3E}">
        <p14:creationId xmlns:p14="http://schemas.microsoft.com/office/powerpoint/2010/main" val="1547586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4670" y="1792433"/>
            <a:ext cx="1273865" cy="2708434"/>
          </a:xfrm>
          <a:prstGeom prst="rect">
            <a:avLst/>
          </a:prstGeom>
        </p:spPr>
        <p:txBody>
          <a:bodyPr wrap="square">
            <a:spAutoFit/>
          </a:bodyPr>
          <a:lstStyle/>
          <a:p>
            <a:r>
              <a:rPr lang="en-AU" sz="1400" dirty="0"/>
              <a:t>* </a:t>
            </a:r>
            <a:r>
              <a:rPr lang="en-US" sz="1400" dirty="0" err="1"/>
              <a:t>Baifa</a:t>
            </a:r>
            <a:r>
              <a:rPr lang="en-US" sz="1400" dirty="0"/>
              <a:t> offers SOLAR BATTERY powered lighting tower products for   customer’s choice or meet each job or mine site demand. </a:t>
            </a:r>
          </a:p>
          <a:p>
            <a:r>
              <a:rPr lang="en-US" sz="1600" dirty="0"/>
              <a:t> </a:t>
            </a:r>
          </a:p>
        </p:txBody>
      </p:sp>
      <p:sp>
        <p:nvSpPr>
          <p:cNvPr id="7" name="TextBox 6"/>
          <p:cNvSpPr txBox="1"/>
          <p:nvPr/>
        </p:nvSpPr>
        <p:spPr>
          <a:xfrm>
            <a:off x="114670" y="0"/>
            <a:ext cx="2154135" cy="1200328"/>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SOLAR</a:t>
            </a:r>
          </a:p>
          <a:p>
            <a:r>
              <a:rPr lang="en-US" sz="2400" dirty="0">
                <a:solidFill>
                  <a:schemeClr val="bg1">
                    <a:lumMod val="75000"/>
                  </a:schemeClr>
                </a:solidFill>
                <a:latin typeface="Abadi MT Condensed Extra Bold"/>
                <a:cs typeface="Abadi MT Condensed Extra Bold"/>
              </a:rPr>
              <a:t>LIGHTING   RANGE</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8535" y="1"/>
            <a:ext cx="7755467" cy="542958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118491596"/>
              </p:ext>
            </p:extLst>
          </p:nvPr>
        </p:nvGraphicFramePr>
        <p:xfrm>
          <a:off x="4" y="5669796"/>
          <a:ext cx="9144001" cy="1030666"/>
        </p:xfrm>
        <a:graphic>
          <a:graphicData uri="http://schemas.openxmlformats.org/drawingml/2006/table">
            <a:tbl>
              <a:tblPr/>
              <a:tblGrid>
                <a:gridCol w="1122729">
                  <a:extLst>
                    <a:ext uri="{9D8B030D-6E8A-4147-A177-3AD203B41FA5}">
                      <a16:colId xmlns:a16="http://schemas.microsoft.com/office/drawing/2014/main" val="20000"/>
                    </a:ext>
                  </a:extLst>
                </a:gridCol>
                <a:gridCol w="1546870">
                  <a:extLst>
                    <a:ext uri="{9D8B030D-6E8A-4147-A177-3AD203B41FA5}">
                      <a16:colId xmlns:a16="http://schemas.microsoft.com/office/drawing/2014/main" val="20001"/>
                    </a:ext>
                  </a:extLst>
                </a:gridCol>
                <a:gridCol w="1409648">
                  <a:extLst>
                    <a:ext uri="{9D8B030D-6E8A-4147-A177-3AD203B41FA5}">
                      <a16:colId xmlns:a16="http://schemas.microsoft.com/office/drawing/2014/main" val="20002"/>
                    </a:ext>
                  </a:extLst>
                </a:gridCol>
                <a:gridCol w="1359749">
                  <a:extLst>
                    <a:ext uri="{9D8B030D-6E8A-4147-A177-3AD203B41FA5}">
                      <a16:colId xmlns:a16="http://schemas.microsoft.com/office/drawing/2014/main" val="20003"/>
                    </a:ext>
                  </a:extLst>
                </a:gridCol>
                <a:gridCol w="1347275">
                  <a:extLst>
                    <a:ext uri="{9D8B030D-6E8A-4147-A177-3AD203B41FA5}">
                      <a16:colId xmlns:a16="http://schemas.microsoft.com/office/drawing/2014/main" val="20004"/>
                    </a:ext>
                  </a:extLst>
                </a:gridCol>
                <a:gridCol w="1422123">
                  <a:extLst>
                    <a:ext uri="{9D8B030D-6E8A-4147-A177-3AD203B41FA5}">
                      <a16:colId xmlns:a16="http://schemas.microsoft.com/office/drawing/2014/main" val="20005"/>
                    </a:ext>
                  </a:extLst>
                </a:gridCol>
                <a:gridCol w="935607">
                  <a:extLst>
                    <a:ext uri="{9D8B030D-6E8A-4147-A177-3AD203B41FA5}">
                      <a16:colId xmlns:a16="http://schemas.microsoft.com/office/drawing/2014/main" val="20006"/>
                    </a:ext>
                  </a:extLst>
                </a:gridCol>
              </a:tblGrid>
              <a:tr h="628728">
                <a:tc>
                  <a:txBody>
                    <a:bodyPr/>
                    <a:lstStyle/>
                    <a:p>
                      <a:pPr algn="ctr" fontAlgn="ctr"/>
                      <a:r>
                        <a:rPr lang="en-US" sz="1100" b="0" i="0" u="none" strike="noStrike">
                          <a:solidFill>
                            <a:srgbClr val="000000"/>
                          </a:solidFill>
                          <a:effectLst/>
                          <a:latin typeface="Abadi MT Condensed Extra Bold"/>
                        </a:rPr>
                        <a:t>SOLAR/BATTERY SERIES</a:t>
                      </a:r>
                    </a:p>
                  </a:txBody>
                  <a:tcPr marL="11227" marR="11227" marT="112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badi MT Condensed Extra Bold"/>
                        </a:rPr>
                        <a:t>MODELS</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badi MT Condensed Extra Bold"/>
                        </a:rPr>
                        <a:t>HEIGHT</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badi MT Condensed Extra Bold"/>
                        </a:rPr>
                        <a:t>SOLAR</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badi MT Condensed Extra Bold"/>
                        </a:rPr>
                        <a:t>BATTERY</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badi MT Condensed Extra Bold"/>
                        </a:rPr>
                        <a:t>LIGHTS</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badi MT Condensed Extra Bold"/>
                        </a:rPr>
                        <a:t>TOTAL LM</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99847">
                <a:tc rowSpan="2">
                  <a:txBody>
                    <a:bodyPr/>
                    <a:lstStyle/>
                    <a:p>
                      <a:pPr algn="ctr" fontAlgn="ctr"/>
                      <a:r>
                        <a:rPr lang="en-US" sz="1200" b="0" i="0" u="none" strike="noStrike">
                          <a:solidFill>
                            <a:srgbClr val="008000"/>
                          </a:solidFill>
                          <a:effectLst/>
                          <a:latin typeface="Abadi MT Condensed Extra Bold"/>
                        </a:rPr>
                        <a:t>VTM7 HYBRID</a:t>
                      </a:r>
                    </a:p>
                  </a:txBody>
                  <a:tcPr marL="11227" marR="11227" marT="1122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8000"/>
                          </a:solidFill>
                          <a:effectLst/>
                          <a:latin typeface="Abadi MT Condensed Extra Bold"/>
                        </a:rPr>
                        <a:t>VTM7</a:t>
                      </a:r>
                      <a:r>
                        <a:rPr lang="en-US" sz="1200" b="0" i="0" u="none" strike="noStrike">
                          <a:solidFill>
                            <a:srgbClr val="000000"/>
                          </a:solidFill>
                          <a:effectLst/>
                          <a:latin typeface="Abadi MT Condensed Extra Bold"/>
                        </a:rPr>
                        <a:t>-E400 </a:t>
                      </a:r>
                      <a:r>
                        <a:rPr lang="en-US" sz="1200" b="0" i="0" u="none" strike="noStrike">
                          <a:solidFill>
                            <a:srgbClr val="008000"/>
                          </a:solidFill>
                          <a:effectLst/>
                          <a:latin typeface="Abadi MT Condensed Extra Bold"/>
                        </a:rPr>
                        <a:t>HYBRID</a:t>
                      </a:r>
                      <a:endParaRPr lang="en-US" sz="1200" b="0" i="0" u="none" strike="noStrike">
                        <a:solidFill>
                          <a:srgbClr val="000000"/>
                        </a:solidFill>
                        <a:effectLst/>
                        <a:latin typeface="Abadi MT Condensed Extra Bold"/>
                      </a:endParaRP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7m</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3*435W</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4*100AH</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4*100W LED</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Calibri"/>
                        </a:rPr>
                        <a:t>64000</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2091">
                <a:tc vMerge="1">
                  <a:txBody>
                    <a:bodyPr/>
                    <a:lstStyle/>
                    <a:p>
                      <a:endParaRPr lang="en-US"/>
                    </a:p>
                  </a:txBody>
                  <a:tcPr/>
                </a:tc>
                <a:tc>
                  <a:txBody>
                    <a:bodyPr/>
                    <a:lstStyle/>
                    <a:p>
                      <a:pPr algn="ctr" fontAlgn="ctr"/>
                      <a:r>
                        <a:rPr lang="en-US" sz="1200" b="0" i="0" u="none" strike="noStrike">
                          <a:solidFill>
                            <a:srgbClr val="008000"/>
                          </a:solidFill>
                          <a:effectLst/>
                          <a:latin typeface="Abadi MT Condensed Extra Bold"/>
                        </a:rPr>
                        <a:t>VTM7</a:t>
                      </a:r>
                      <a:r>
                        <a:rPr lang="en-US" sz="1200" b="0" i="0" u="none" strike="noStrike">
                          <a:solidFill>
                            <a:srgbClr val="000000"/>
                          </a:solidFill>
                          <a:effectLst/>
                          <a:latin typeface="Abadi MT Condensed Extra Bold"/>
                        </a:rPr>
                        <a:t>-E800 </a:t>
                      </a:r>
                      <a:r>
                        <a:rPr lang="en-US" sz="1200" b="0" i="0" u="none" strike="noStrike">
                          <a:solidFill>
                            <a:srgbClr val="008000"/>
                          </a:solidFill>
                          <a:effectLst/>
                          <a:latin typeface="Abadi MT Condensed Extra Bold"/>
                        </a:rPr>
                        <a:t>HYBRID</a:t>
                      </a:r>
                      <a:endParaRPr lang="en-US" sz="1200" b="0" i="0" u="none" strike="noStrike">
                        <a:solidFill>
                          <a:srgbClr val="000000"/>
                        </a:solidFill>
                        <a:effectLst/>
                        <a:latin typeface="Abadi MT Condensed Extra Bold"/>
                      </a:endParaRP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7m</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4*460W</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s-IS" sz="1100" b="0" i="0" u="none" strike="noStrike">
                          <a:solidFill>
                            <a:srgbClr val="000000"/>
                          </a:solidFill>
                          <a:effectLst/>
                          <a:latin typeface="Calibri"/>
                        </a:rPr>
                        <a:t>4*200AH</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4*200W LED</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de-DE" sz="1100" b="0" i="0" u="none" strike="noStrike" dirty="0">
                          <a:solidFill>
                            <a:srgbClr val="000000"/>
                          </a:solidFill>
                          <a:effectLst/>
                          <a:latin typeface="Calibri"/>
                        </a:rPr>
                        <a:t>136000</a:t>
                      </a:r>
                    </a:p>
                  </a:txBody>
                  <a:tcPr marL="11227" marR="11227" marT="11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8016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5888040"/>
            <a:ext cx="4736151"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CONTROLLER</a:t>
            </a:r>
          </a:p>
        </p:txBody>
      </p:sp>
      <p:cxnSp>
        <p:nvCxnSpPr>
          <p:cNvPr id="9" name="Straight Connector 8"/>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0"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pic>
        <p:nvPicPr>
          <p:cNvPr id="3" name="Picture 2" descr="Screen Shot 2024-03-03 at 4.47.53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94388"/>
            <a:ext cx="9144000" cy="958234"/>
          </a:xfrm>
          <a:prstGeom prst="rect">
            <a:avLst/>
          </a:prstGeom>
        </p:spPr>
      </p:pic>
      <p:pic>
        <p:nvPicPr>
          <p:cNvPr id="4" name="Picture 3" descr="Screen Shot 2024-03-03 at 4.49.08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835" y="503870"/>
            <a:ext cx="7128933" cy="1965273"/>
          </a:xfrm>
          <a:prstGeom prst="rect">
            <a:avLst/>
          </a:prstGeom>
        </p:spPr>
      </p:pic>
      <p:pic>
        <p:nvPicPr>
          <p:cNvPr id="5" name="Picture 4" descr="Screen Shot 2024-03-03 at 4.49.21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2652115"/>
            <a:ext cx="9144000" cy="1007740"/>
          </a:xfrm>
          <a:prstGeom prst="rect">
            <a:avLst/>
          </a:prstGeom>
        </p:spPr>
      </p:pic>
      <p:sp>
        <p:nvSpPr>
          <p:cNvPr id="11" name="TextBox 10"/>
          <p:cNvSpPr txBox="1"/>
          <p:nvPr/>
        </p:nvSpPr>
        <p:spPr>
          <a:xfrm>
            <a:off x="26566" y="42205"/>
            <a:ext cx="1632027" cy="461665"/>
          </a:xfrm>
          <a:prstGeom prst="rect">
            <a:avLst/>
          </a:prstGeom>
          <a:noFill/>
        </p:spPr>
        <p:txBody>
          <a:bodyPr wrap="none" rtlCol="0">
            <a:spAutoFit/>
          </a:bodyPr>
          <a:lstStyle/>
          <a:p>
            <a:r>
              <a:rPr lang="en-US" sz="2400" dirty="0">
                <a:solidFill>
                  <a:srgbClr val="BFBFBF"/>
                </a:solidFill>
                <a:latin typeface="Abadi MT Condensed Extra Bold"/>
                <a:cs typeface="Abadi MT Condensed Extra Bold"/>
              </a:rPr>
              <a:t>SINGLE UNIT</a:t>
            </a:r>
          </a:p>
        </p:txBody>
      </p:sp>
      <p:sp>
        <p:nvSpPr>
          <p:cNvPr id="12" name="TextBox 11"/>
          <p:cNvSpPr txBox="1"/>
          <p:nvPr/>
        </p:nvSpPr>
        <p:spPr>
          <a:xfrm>
            <a:off x="-25835" y="3832723"/>
            <a:ext cx="1620305" cy="461665"/>
          </a:xfrm>
          <a:prstGeom prst="rect">
            <a:avLst/>
          </a:prstGeom>
          <a:noFill/>
        </p:spPr>
        <p:txBody>
          <a:bodyPr wrap="none" rtlCol="0">
            <a:spAutoFit/>
          </a:bodyPr>
          <a:lstStyle/>
          <a:p>
            <a:r>
              <a:rPr lang="en-US" sz="2400" dirty="0">
                <a:solidFill>
                  <a:srgbClr val="BFBFBF"/>
                </a:solidFill>
                <a:latin typeface="Abadi MT Condensed Extra Bold"/>
                <a:cs typeface="Abadi MT Condensed Extra Bold"/>
              </a:rPr>
              <a:t>SYCHRONISE</a:t>
            </a:r>
          </a:p>
        </p:txBody>
      </p:sp>
    </p:spTree>
    <p:extLst>
      <p:ext uri="{BB962C8B-B14F-4D97-AF65-F5344CB8AC3E}">
        <p14:creationId xmlns:p14="http://schemas.microsoft.com/office/powerpoint/2010/main" val="2744324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10" y="5664504"/>
            <a:ext cx="6028266" cy="830997"/>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TURNKEY ACCESSORIES </a:t>
            </a:r>
            <a:r>
              <a:rPr lang="en-US" altLang="zh-CN" sz="2400" dirty="0">
                <a:solidFill>
                  <a:schemeClr val="bg1">
                    <a:lumMod val="75000"/>
                  </a:schemeClr>
                </a:solidFill>
                <a:latin typeface="Abadi MT Condensed Extra Bold"/>
                <a:cs typeface="Abadi MT Condensed Extra Bold"/>
              </a:rPr>
              <a:t>TRANSFORMER/CABLE/ATS/HV PANEL/ HV GENERATOR/ LOADBANK</a:t>
            </a:r>
            <a:endParaRPr lang="en-US" sz="2400" dirty="0">
              <a:solidFill>
                <a:schemeClr val="bg1">
                  <a:lumMod val="75000"/>
                </a:schemeClr>
              </a:solidFill>
              <a:latin typeface="Abadi MT Condensed Extra Bold"/>
              <a:cs typeface="Abadi MT Condensed Extra Bold"/>
            </a:endParaRPr>
          </a:p>
        </p:txBody>
      </p:sp>
      <p:cxnSp>
        <p:nvCxnSpPr>
          <p:cNvPr id="9" name="Straight Connector 8"/>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0" name="Picture 2" descr="C:\Users\Administrator.SC-201903181053\Desktop\资源 6@4x.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pic>
        <p:nvPicPr>
          <p:cNvPr id="2" name="Picture 1" descr="Screen Shot 2024-03-03 at 4.52.4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7036" y="2701970"/>
            <a:ext cx="5069668" cy="2411897"/>
          </a:xfrm>
          <a:prstGeom prst="rect">
            <a:avLst/>
          </a:prstGeom>
        </p:spPr>
      </p:pic>
      <p:pic>
        <p:nvPicPr>
          <p:cNvPr id="3" name="Picture 2" descr="Screen Shot 2024-03-03 at 4.53.1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3799" y="135399"/>
            <a:ext cx="3932905" cy="2417234"/>
          </a:xfrm>
          <a:prstGeom prst="rect">
            <a:avLst/>
          </a:prstGeom>
        </p:spPr>
      </p:pic>
      <p:pic>
        <p:nvPicPr>
          <p:cNvPr id="4" name="Picture 3" descr="SM2250-2副本.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552633"/>
            <a:ext cx="4107035" cy="2699989"/>
          </a:xfrm>
          <a:prstGeom prst="rect">
            <a:avLst/>
          </a:prstGeom>
        </p:spPr>
      </p:pic>
      <p:pic>
        <p:nvPicPr>
          <p:cNvPr id="5" name="Picture 4" descr="Screen Shot 2024-03-03 at 4.56.31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98781"/>
            <a:ext cx="2009965" cy="1741970"/>
          </a:xfrm>
          <a:prstGeom prst="rect">
            <a:avLst/>
          </a:prstGeom>
        </p:spPr>
      </p:pic>
      <p:pic>
        <p:nvPicPr>
          <p:cNvPr id="8" name="Picture 7" descr="Screen Shot 2024-03-03 at 4.58.09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09965" y="882650"/>
            <a:ext cx="997583" cy="910166"/>
          </a:xfrm>
          <a:prstGeom prst="rect">
            <a:avLst/>
          </a:prstGeom>
        </p:spPr>
      </p:pic>
      <p:pic>
        <p:nvPicPr>
          <p:cNvPr id="11" name="Picture 10" descr="FUEL TAN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9743" y="483704"/>
            <a:ext cx="2388923" cy="2068929"/>
          </a:xfrm>
          <a:prstGeom prst="rect">
            <a:avLst/>
          </a:prstGeom>
        </p:spPr>
      </p:pic>
    </p:spTree>
    <p:extLst>
      <p:ext uri="{BB962C8B-B14F-4D97-AF65-F5344CB8AC3E}">
        <p14:creationId xmlns:p14="http://schemas.microsoft.com/office/powerpoint/2010/main" val="3200689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75058"/>
            <a:ext cx="9162184" cy="1258135"/>
          </a:xfrm>
          <a:prstGeom prst="rect">
            <a:avLst/>
          </a:prstGeom>
          <a:effectLst>
            <a:reflection stA="67000" endPos="10000" dir="5400000" sy="-100000" algn="bl" rotWithShape="0"/>
          </a:effectLst>
        </p:spPr>
      </p:pic>
      <p:sp>
        <p:nvSpPr>
          <p:cNvPr id="6" name="TextBox 5"/>
          <p:cNvSpPr txBox="1"/>
          <p:nvPr/>
        </p:nvSpPr>
        <p:spPr>
          <a:xfrm>
            <a:off x="1" y="5888040"/>
            <a:ext cx="4736151"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PROJECT CASE STUDIES</a:t>
            </a:r>
          </a:p>
        </p:txBody>
      </p:sp>
      <p:cxnSp>
        <p:nvCxnSpPr>
          <p:cNvPr id="9" name="Straight Connector 8"/>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0"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346527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0332" y="1407343"/>
            <a:ext cx="6731308" cy="327709"/>
          </a:xfrm>
          <a:prstGeom prst="rect">
            <a:avLst/>
          </a:prstGeom>
          <a:gradFill flip="none" rotWithShape="1">
            <a:gsLst>
              <a:gs pos="0">
                <a:schemeClr val="accent3">
                  <a:lumMod val="60000"/>
                  <a:lumOff val="40000"/>
                </a:schemeClr>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effectLst>
                  <a:outerShdw blurRad="38100" dist="38100" dir="2700000" algn="tl">
                    <a:srgbClr val="000000">
                      <a:alpha val="43137"/>
                    </a:srgbClr>
                  </a:outerShdw>
                </a:effectLst>
                <a:latin typeface="Abadi MT Condensed Extra Bold"/>
                <a:cs typeface="Abadi MT Condensed Extra Bold"/>
              </a:rPr>
              <a:t>HIGH VOLTAGE BACK-UP POWER. SAMSUNG: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FACTORY</a:t>
            </a:r>
          </a:p>
        </p:txBody>
      </p:sp>
      <p:pic>
        <p:nvPicPr>
          <p:cNvPr id="8" name="内容占位符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6874" y="2077455"/>
            <a:ext cx="3721297" cy="25357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副标题 2"/>
          <p:cNvSpPr txBox="1">
            <a:spLocks/>
          </p:cNvSpPr>
          <p:nvPr/>
        </p:nvSpPr>
        <p:spPr>
          <a:xfrm>
            <a:off x="1040334" y="2754571"/>
            <a:ext cx="3784705" cy="12961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1800" dirty="0" err="1">
                <a:solidFill>
                  <a:schemeClr val="accent3">
                    <a:lumMod val="75000"/>
                  </a:schemeClr>
                </a:solidFill>
                <a:latin typeface="Times New Roman" pitchFamily="18" charset="0"/>
                <a:cs typeface="Times New Roman" pitchFamily="18" charset="0"/>
              </a:rPr>
              <a:t>Genset</a:t>
            </a:r>
            <a:r>
              <a:rPr lang="en-US" altLang="zh-CN" sz="1800" dirty="0">
                <a:solidFill>
                  <a:schemeClr val="accent3">
                    <a:lumMod val="75000"/>
                  </a:schemeClr>
                </a:solidFill>
                <a:latin typeface="Times New Roman" pitchFamily="18" charset="0"/>
                <a:cs typeface="Times New Roman" pitchFamily="18" charset="0"/>
              </a:rPr>
              <a:t> model: BF-M2500HV Standby power: 2500kVA, 10.5KV</a:t>
            </a:r>
          </a:p>
          <a:p>
            <a:r>
              <a:rPr lang="en-US" altLang="zh-CN" sz="1800" dirty="0">
                <a:solidFill>
                  <a:schemeClr val="accent3">
                    <a:lumMod val="75000"/>
                  </a:schemeClr>
                </a:solidFill>
                <a:latin typeface="Times New Roman" pitchFamily="18" charset="0"/>
                <a:cs typeface="Times New Roman" pitchFamily="18" charset="0"/>
              </a:rPr>
              <a:t>Quantity: 4 units</a:t>
            </a:r>
          </a:p>
        </p:txBody>
      </p:sp>
      <p:sp>
        <p:nvSpPr>
          <p:cNvPr id="13" name="TextBox 12"/>
          <p:cNvSpPr txBox="1"/>
          <p:nvPr/>
        </p:nvSpPr>
        <p:spPr>
          <a:xfrm>
            <a:off x="1313655" y="4832641"/>
            <a:ext cx="7711991" cy="1815882"/>
          </a:xfrm>
          <a:prstGeom prst="rect">
            <a:avLst/>
          </a:prstGeom>
          <a:noFill/>
        </p:spPr>
        <p:txBody>
          <a:bodyPr wrap="square" rtlCol="0">
            <a:spAutoFit/>
          </a:bodyPr>
          <a:lstStyle/>
          <a:p>
            <a:r>
              <a:rPr lang="en-US" sz="1600" dirty="0">
                <a:latin typeface="Times New Roman" pitchFamily="18" charset="0"/>
                <a:cs typeface="Times New Roman" pitchFamily="18" charset="0"/>
              </a:rPr>
              <a:t>In 2013,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provided auto transferred, auto paralleled high-voltage 10.5KV diesel gen-sets and auto-control system powered by four 2000KW MTU engine, total capacity reached 8MW.</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MTU engine has world most advanced fuelling system and </a:t>
            </a:r>
            <a:r>
              <a:rPr lang="en-US" altLang="zh-CN" sz="1600" dirty="0">
                <a:latin typeface="Times New Roman" pitchFamily="18" charset="0"/>
                <a:cs typeface="Times New Roman" pitchFamily="18" charset="0"/>
              </a:rPr>
              <a:t>injection system, technology allows MTU engines to have advantages on  high reliability, fuel economic and low emission compare to other engines</a:t>
            </a:r>
            <a:r>
              <a:rPr lang="en-US" altLang="zh-CN" sz="1400" dirty="0">
                <a:latin typeface="Times New Roman" pitchFamily="18" charset="0"/>
                <a:cs typeface="Times New Roman" pitchFamily="18" charset="0"/>
              </a:rPr>
              <a:t>.</a:t>
            </a:r>
            <a:endParaRPr lang="en-US" sz="1400" dirty="0">
              <a:latin typeface="Times New Roman" pitchFamily="18" charset="0"/>
              <a:cs typeface="Times New Roman" pitchFamily="18" charset="0"/>
            </a:endParaRPr>
          </a:p>
        </p:txBody>
      </p:sp>
      <p:sp>
        <p:nvSpPr>
          <p:cNvPr id="14" name="副标题 2"/>
          <p:cNvSpPr txBox="1">
            <a:spLocks/>
          </p:cNvSpPr>
          <p:nvPr/>
        </p:nvSpPr>
        <p:spPr>
          <a:xfrm>
            <a:off x="1313653" y="2291899"/>
            <a:ext cx="4355976" cy="690887"/>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2013 SAMSUNG FACTORY, CHINA</a:t>
            </a:r>
          </a:p>
        </p:txBody>
      </p:sp>
      <p:pic>
        <p:nvPicPr>
          <p:cNvPr id="10" name="Picture 9"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4470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0334" y="1433786"/>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FFFFFF"/>
                </a:solidFill>
                <a:effectLst>
                  <a:outerShdw blurRad="38100" dist="38100" dir="2700000" algn="tl">
                    <a:srgbClr val="000000">
                      <a:alpha val="43137"/>
                    </a:srgbClr>
                  </a:outerShdw>
                </a:effectLst>
                <a:latin typeface="Abadi MT Condensed Extra Bold"/>
                <a:cs typeface="Abadi MT Condensed Extra Bold"/>
              </a:rPr>
              <a:t>HIGH-VOLTAGE BACK-UP POWER,TOYO: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OFFICE BUILDING/FACTORY </a:t>
            </a:r>
          </a:p>
        </p:txBody>
      </p:sp>
      <p:pic>
        <p:nvPicPr>
          <p:cNvPr id="8" name="Picture 7" descr="Screen Shot 2015-07-07 at 3.07.4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8653" y="2154434"/>
            <a:ext cx="3818031" cy="2867839"/>
          </a:xfrm>
          <a:prstGeom prst="rect">
            <a:avLst/>
          </a:prstGeom>
        </p:spPr>
      </p:pic>
      <p:sp>
        <p:nvSpPr>
          <p:cNvPr id="10" name="副标题 2"/>
          <p:cNvSpPr txBox="1">
            <a:spLocks/>
          </p:cNvSpPr>
          <p:nvPr/>
        </p:nvSpPr>
        <p:spPr>
          <a:xfrm>
            <a:off x="1622366" y="2783558"/>
            <a:ext cx="3584621" cy="804796"/>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2013,</a:t>
            </a: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TOYO FACTORY, </a:t>
            </a: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KOREA</a:t>
            </a:r>
          </a:p>
        </p:txBody>
      </p:sp>
      <p:sp>
        <p:nvSpPr>
          <p:cNvPr id="11" name="副标题 2"/>
          <p:cNvSpPr txBox="1">
            <a:spLocks/>
          </p:cNvSpPr>
          <p:nvPr/>
        </p:nvSpPr>
        <p:spPr>
          <a:xfrm>
            <a:off x="878194" y="3248386"/>
            <a:ext cx="4070459" cy="12820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1800" dirty="0">
                <a:solidFill>
                  <a:schemeClr val="accent3">
                    <a:lumMod val="75000"/>
                  </a:schemeClr>
                </a:solidFill>
                <a:latin typeface="Times New Roman" pitchFamily="18" charset="0"/>
                <a:cs typeface="Times New Roman" pitchFamily="18" charset="0"/>
              </a:rPr>
              <a:t>Gen-set model: BF-M2000,HV-60 Standby power: 2200kVA, 6.9KV</a:t>
            </a:r>
            <a:endParaRPr lang="en-US" altLang="zh-CN" sz="1800" dirty="0">
              <a:solidFill>
                <a:srgbClr val="77933C"/>
              </a:solidFill>
              <a:latin typeface="Times New Roman" pitchFamily="18" charset="0"/>
              <a:cs typeface="Times New Roman" pitchFamily="18" charset="0"/>
            </a:endParaRPr>
          </a:p>
          <a:p>
            <a:r>
              <a:rPr lang="en-US" altLang="zh-CN" sz="1800" dirty="0">
                <a:solidFill>
                  <a:srgbClr val="77933C"/>
                </a:solidFill>
                <a:latin typeface="Times New Roman" pitchFamily="18" charset="0"/>
                <a:cs typeface="Times New Roman" pitchFamily="18" charset="0"/>
              </a:rPr>
              <a:t>Quantity: 4 units</a:t>
            </a:r>
          </a:p>
        </p:txBody>
      </p:sp>
      <p:sp>
        <p:nvSpPr>
          <p:cNvPr id="12" name="TextBox 11"/>
          <p:cNvSpPr txBox="1"/>
          <p:nvPr/>
        </p:nvSpPr>
        <p:spPr>
          <a:xfrm>
            <a:off x="1364032" y="5432313"/>
            <a:ext cx="7482103" cy="830997"/>
          </a:xfrm>
          <a:prstGeom prst="rect">
            <a:avLst/>
          </a:prstGeom>
          <a:noFill/>
        </p:spPr>
        <p:txBody>
          <a:bodyPr wrap="square" rtlCol="0">
            <a:spAutoFit/>
          </a:bodyPr>
          <a:lstStyle/>
          <a:p>
            <a:pPr algn="ctr"/>
            <a:r>
              <a:rPr lang="en-US" sz="1600" dirty="0">
                <a:latin typeface="Times New Roman" pitchFamily="18" charset="0"/>
                <a:cs typeface="Times New Roman" pitchFamily="18" charset="0"/>
              </a:rPr>
              <a:t>In 2013, we provide 4 sets of 2000KW diesel generators as back-up power for Toyo Factory in Korea.</a:t>
            </a:r>
          </a:p>
          <a:p>
            <a:pPr algn="ctr"/>
            <a:r>
              <a:rPr lang="en-US" sz="1600"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60Hz , 6.6KV high-voltage, fully auto controlled and paralleled</a:t>
            </a:r>
            <a:endParaRPr lang="en-US" sz="1600" dirty="0">
              <a:latin typeface="Times New Roman" pitchFamily="18" charset="0"/>
              <a:cs typeface="Times New Roman" pitchFamily="18" charset="0"/>
            </a:endParaRPr>
          </a:p>
        </p:txBody>
      </p:sp>
      <p:pic>
        <p:nvPicPr>
          <p:cNvPr id="9" name="Picture 8"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288342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6-08-31 at 2.11.36 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431655"/>
            <a:ext cx="7223342" cy="3410467"/>
          </a:xfrm>
          <a:prstGeom prst="rect">
            <a:avLst/>
          </a:prstGeom>
        </p:spPr>
      </p:pic>
      <p:sp>
        <p:nvSpPr>
          <p:cNvPr id="7" name="TextBox 6"/>
          <p:cNvSpPr txBox="1"/>
          <p:nvPr/>
        </p:nvSpPr>
        <p:spPr>
          <a:xfrm>
            <a:off x="2" y="5888040"/>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OUR GROUP</a:t>
            </a:r>
          </a:p>
        </p:txBody>
      </p:sp>
      <p:cxnSp>
        <p:nvCxnSpPr>
          <p:cNvPr id="8" name="Straight Connector 7"/>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9"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grpSp>
        <p:nvGrpSpPr>
          <p:cNvPr id="10" name="组合 27">
            <a:extLst>
              <a:ext uri="{FF2B5EF4-FFF2-40B4-BE49-F238E27FC236}">
                <a16:creationId xmlns:a16="http://schemas.microsoft.com/office/drawing/2014/main" id="{A0C291D4-571C-394F-B455-DB44CA1966BE}"/>
              </a:ext>
            </a:extLst>
          </p:cNvPr>
          <p:cNvGrpSpPr/>
          <p:nvPr/>
        </p:nvGrpSpPr>
        <p:grpSpPr>
          <a:xfrm>
            <a:off x="1446765" y="1002847"/>
            <a:ext cx="7029311" cy="2339841"/>
            <a:chOff x="1670285" y="1002847"/>
            <a:chExt cx="7029311" cy="2339841"/>
          </a:xfrm>
        </p:grpSpPr>
        <p:sp>
          <p:nvSpPr>
            <p:cNvPr id="11" name="任意多边形: 形状 2">
              <a:extLst>
                <a:ext uri="{FF2B5EF4-FFF2-40B4-BE49-F238E27FC236}">
                  <a16:creationId xmlns:a16="http://schemas.microsoft.com/office/drawing/2014/main" id="{136CB25C-2A2D-5943-90FE-CA8166BA2E50}"/>
                </a:ext>
              </a:extLst>
            </p:cNvPr>
            <p:cNvSpPr/>
            <p:nvPr/>
          </p:nvSpPr>
          <p:spPr>
            <a:xfrm>
              <a:off x="4973441" y="1826790"/>
              <a:ext cx="2888393" cy="513076"/>
            </a:xfrm>
            <a:custGeom>
              <a:avLst/>
              <a:gdLst/>
              <a:ahLst/>
              <a:cxnLst/>
              <a:rect l="0" t="0" r="0" b="0"/>
              <a:pathLst>
                <a:path>
                  <a:moveTo>
                    <a:pt x="0" y="0"/>
                  </a:moveTo>
                  <a:lnTo>
                    <a:pt x="0" y="356087"/>
                  </a:lnTo>
                  <a:lnTo>
                    <a:pt x="2888393" y="356087"/>
                  </a:lnTo>
                  <a:lnTo>
                    <a:pt x="2888393" y="513076"/>
                  </a:lnTo>
                </a:path>
              </a:pathLst>
            </a:custGeom>
            <a:noFill/>
            <a:ln>
              <a:solidFill>
                <a:srgbClr val="0000FF"/>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2" name="任意多边形: 形状 3">
              <a:extLst>
                <a:ext uri="{FF2B5EF4-FFF2-40B4-BE49-F238E27FC236}">
                  <a16:creationId xmlns:a16="http://schemas.microsoft.com/office/drawing/2014/main" id="{FC1420BC-C768-2843-A836-2FBA5A5AA57A}"/>
                </a:ext>
              </a:extLst>
            </p:cNvPr>
            <p:cNvSpPr/>
            <p:nvPr/>
          </p:nvSpPr>
          <p:spPr>
            <a:xfrm>
              <a:off x="4973441" y="1826790"/>
              <a:ext cx="834118" cy="499356"/>
            </a:xfrm>
            <a:custGeom>
              <a:avLst/>
              <a:gdLst/>
              <a:ahLst/>
              <a:cxnLst/>
              <a:rect l="0" t="0" r="0" b="0"/>
              <a:pathLst>
                <a:path>
                  <a:moveTo>
                    <a:pt x="0" y="0"/>
                  </a:moveTo>
                  <a:lnTo>
                    <a:pt x="0" y="342367"/>
                  </a:lnTo>
                  <a:lnTo>
                    <a:pt x="834118" y="342367"/>
                  </a:lnTo>
                  <a:lnTo>
                    <a:pt x="834118" y="499356"/>
                  </a:lnTo>
                </a:path>
              </a:pathLst>
            </a:custGeom>
            <a:noFill/>
            <a:ln w="25400">
              <a:solidFill>
                <a:srgbClr val="0000FF"/>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3" name="任意多边形: 形状 5">
              <a:extLst>
                <a:ext uri="{FF2B5EF4-FFF2-40B4-BE49-F238E27FC236}">
                  <a16:creationId xmlns:a16="http://schemas.microsoft.com/office/drawing/2014/main" id="{A74C9044-700C-A843-8D17-D4437CF6420E}"/>
                </a:ext>
              </a:extLst>
            </p:cNvPr>
            <p:cNvSpPr/>
            <p:nvPr/>
          </p:nvSpPr>
          <p:spPr>
            <a:xfrm>
              <a:off x="4132035" y="1826790"/>
              <a:ext cx="841405" cy="499356"/>
            </a:xfrm>
            <a:custGeom>
              <a:avLst/>
              <a:gdLst/>
              <a:ahLst/>
              <a:cxnLst/>
              <a:rect l="0" t="0" r="0" b="0"/>
              <a:pathLst>
                <a:path>
                  <a:moveTo>
                    <a:pt x="841405" y="0"/>
                  </a:moveTo>
                  <a:lnTo>
                    <a:pt x="841405" y="342367"/>
                  </a:lnTo>
                  <a:lnTo>
                    <a:pt x="0" y="342367"/>
                  </a:lnTo>
                  <a:lnTo>
                    <a:pt x="0" y="499356"/>
                  </a:lnTo>
                </a:path>
              </a:pathLst>
            </a:custGeom>
            <a:noFill/>
            <a:ln>
              <a:solidFill>
                <a:srgbClr val="0000FF"/>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5" name="任意多边形: 形状 11">
              <a:extLst>
                <a:ext uri="{FF2B5EF4-FFF2-40B4-BE49-F238E27FC236}">
                  <a16:creationId xmlns:a16="http://schemas.microsoft.com/office/drawing/2014/main" id="{7C75D371-585E-A647-A524-3193F66C3D1E}"/>
                </a:ext>
              </a:extLst>
            </p:cNvPr>
            <p:cNvSpPr/>
            <p:nvPr/>
          </p:nvSpPr>
          <p:spPr>
            <a:xfrm>
              <a:off x="2319754" y="1826790"/>
              <a:ext cx="2653686" cy="499356"/>
            </a:xfrm>
            <a:custGeom>
              <a:avLst/>
              <a:gdLst/>
              <a:ahLst/>
              <a:cxnLst/>
              <a:rect l="0" t="0" r="0" b="0"/>
              <a:pathLst>
                <a:path>
                  <a:moveTo>
                    <a:pt x="2653686" y="0"/>
                  </a:moveTo>
                  <a:lnTo>
                    <a:pt x="2653686" y="342367"/>
                  </a:lnTo>
                  <a:lnTo>
                    <a:pt x="0" y="342367"/>
                  </a:lnTo>
                  <a:lnTo>
                    <a:pt x="0" y="499356"/>
                  </a:lnTo>
                </a:path>
              </a:pathLst>
            </a:custGeom>
            <a:noFill/>
            <a:ln>
              <a:solidFill>
                <a:srgbClr val="0000FF"/>
              </a:solidFill>
            </a:ln>
          </p:spPr>
          <p:style>
            <a:lnRef idx="2">
              <a:scrgbClr r="0" g="0" b="0"/>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矩形: 圆角 12">
              <a:extLst>
                <a:ext uri="{FF2B5EF4-FFF2-40B4-BE49-F238E27FC236}">
                  <a16:creationId xmlns:a16="http://schemas.microsoft.com/office/drawing/2014/main" id="{9E1DCBB6-1346-FD45-8D0D-213980328C33}"/>
                </a:ext>
              </a:extLst>
            </p:cNvPr>
            <p:cNvSpPr/>
            <p:nvPr/>
          </p:nvSpPr>
          <p:spPr>
            <a:xfrm>
              <a:off x="4323972" y="1002847"/>
              <a:ext cx="1298938" cy="823943"/>
            </a:xfrm>
            <a:prstGeom prst="roundRect">
              <a:avLst>
                <a:gd name="adj" fmla="val 10000"/>
              </a:avLst>
            </a:prstGeom>
            <a:solidFill>
              <a:schemeClr val="tx1">
                <a:lumMod val="50000"/>
                <a:lumOff val="50000"/>
                <a:alpha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7" name="任意多边形: 形状 14">
              <a:extLst>
                <a:ext uri="{FF2B5EF4-FFF2-40B4-BE49-F238E27FC236}">
                  <a16:creationId xmlns:a16="http://schemas.microsoft.com/office/drawing/2014/main" id="{D689CCF5-F674-5B46-864D-90037A936905}"/>
                </a:ext>
              </a:extLst>
            </p:cNvPr>
            <p:cNvSpPr/>
            <p:nvPr/>
          </p:nvSpPr>
          <p:spPr>
            <a:xfrm>
              <a:off x="4512264" y="1181725"/>
              <a:ext cx="1298938" cy="823943"/>
            </a:xfrm>
            <a:custGeom>
              <a:avLst/>
              <a:gdLst>
                <a:gd name="connsiteX0" fmla="*/ 0 w 1298938"/>
                <a:gd name="connsiteY0" fmla="*/ 82394 h 823943"/>
                <a:gd name="connsiteX1" fmla="*/ 82394 w 1298938"/>
                <a:gd name="connsiteY1" fmla="*/ 0 h 823943"/>
                <a:gd name="connsiteX2" fmla="*/ 1216544 w 1298938"/>
                <a:gd name="connsiteY2" fmla="*/ 0 h 823943"/>
                <a:gd name="connsiteX3" fmla="*/ 1298938 w 1298938"/>
                <a:gd name="connsiteY3" fmla="*/ 82394 h 823943"/>
                <a:gd name="connsiteX4" fmla="*/ 1298938 w 1298938"/>
                <a:gd name="connsiteY4" fmla="*/ 741549 h 823943"/>
                <a:gd name="connsiteX5" fmla="*/ 1216544 w 1298938"/>
                <a:gd name="connsiteY5" fmla="*/ 823943 h 823943"/>
                <a:gd name="connsiteX6" fmla="*/ 82394 w 1298938"/>
                <a:gd name="connsiteY6" fmla="*/ 823943 h 823943"/>
                <a:gd name="connsiteX7" fmla="*/ 0 w 1298938"/>
                <a:gd name="connsiteY7" fmla="*/ 741549 h 823943"/>
                <a:gd name="connsiteX8" fmla="*/ 0 w 1298938"/>
                <a:gd name="connsiteY8" fmla="*/ 82394 h 8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938" h="823943">
                  <a:moveTo>
                    <a:pt x="0" y="82394"/>
                  </a:moveTo>
                  <a:cubicBezTo>
                    <a:pt x="0" y="36889"/>
                    <a:pt x="36889" y="0"/>
                    <a:pt x="82394" y="0"/>
                  </a:cubicBezTo>
                  <a:lnTo>
                    <a:pt x="1216544" y="0"/>
                  </a:lnTo>
                  <a:cubicBezTo>
                    <a:pt x="1262049" y="0"/>
                    <a:pt x="1298938" y="36889"/>
                    <a:pt x="1298938" y="82394"/>
                  </a:cubicBezTo>
                  <a:lnTo>
                    <a:pt x="1298938" y="741549"/>
                  </a:lnTo>
                  <a:cubicBezTo>
                    <a:pt x="1298938" y="787054"/>
                    <a:pt x="1262049" y="823943"/>
                    <a:pt x="1216544" y="823943"/>
                  </a:cubicBezTo>
                  <a:lnTo>
                    <a:pt x="82394" y="823943"/>
                  </a:lnTo>
                  <a:cubicBezTo>
                    <a:pt x="36889" y="823943"/>
                    <a:pt x="0" y="787054"/>
                    <a:pt x="0" y="741549"/>
                  </a:cubicBezTo>
                  <a:lnTo>
                    <a:pt x="0" y="82394"/>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092" tIns="85092" rIns="85092" bIns="85092" numCol="1" spcCol="1270" anchor="ctr" anchorCtr="0">
              <a:noAutofit/>
            </a:bodyPr>
            <a:lstStyle/>
            <a:p>
              <a:pPr marL="0" lvl="0" indent="0" algn="ctr" defTabSz="711200">
                <a:lnSpc>
                  <a:spcPct val="90000"/>
                </a:lnSpc>
                <a:spcBef>
                  <a:spcPct val="0"/>
                </a:spcBef>
                <a:spcAft>
                  <a:spcPct val="35000"/>
                </a:spcAft>
                <a:buNone/>
              </a:pPr>
              <a:r>
                <a:rPr lang="en-US" altLang="zh-CN" sz="1600" b="1" i="0" kern="1200" dirty="0">
                  <a:solidFill>
                    <a:schemeClr val="tx1"/>
                  </a:solidFill>
                  <a:latin typeface="方正黑体简体" pitchFamily="65" charset="-122"/>
                  <a:ea typeface="方正黑体简体" pitchFamily="65" charset="-122"/>
                  <a:cs typeface="Abadi MT Condensed Extra Bold"/>
                </a:rPr>
                <a:t>BAIFA GROUP</a:t>
              </a:r>
              <a:endParaRPr lang="zh-CN" altLang="en-US" sz="1600" b="1" i="0" kern="1200" dirty="0">
                <a:solidFill>
                  <a:schemeClr val="tx1"/>
                </a:solidFill>
                <a:latin typeface="方正黑体简体" pitchFamily="65" charset="-122"/>
                <a:ea typeface="方正黑体简体" pitchFamily="65" charset="-122"/>
                <a:cs typeface="Abadi MT Condensed Extra Bold"/>
              </a:endParaRPr>
            </a:p>
          </p:txBody>
        </p:sp>
        <p:sp>
          <p:nvSpPr>
            <p:cNvPr id="18" name="矩形: 圆角 15">
              <a:extLst>
                <a:ext uri="{FF2B5EF4-FFF2-40B4-BE49-F238E27FC236}">
                  <a16:creationId xmlns:a16="http://schemas.microsoft.com/office/drawing/2014/main" id="{BE4DB45F-7E94-3047-A60F-83A23BB6BC38}"/>
                </a:ext>
              </a:extLst>
            </p:cNvPr>
            <p:cNvSpPr/>
            <p:nvPr/>
          </p:nvSpPr>
          <p:spPr>
            <a:xfrm>
              <a:off x="1670285" y="2326146"/>
              <a:ext cx="1298938" cy="823943"/>
            </a:xfrm>
            <a:prstGeom prst="roundRect">
              <a:avLst>
                <a:gd name="adj" fmla="val 10000"/>
              </a:avLst>
            </a:prstGeom>
            <a:solidFill>
              <a:schemeClr val="tx1">
                <a:lumMod val="50000"/>
                <a:lumOff val="50000"/>
                <a:alpha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9" name="任意多边形: 形状 16">
              <a:extLst>
                <a:ext uri="{FF2B5EF4-FFF2-40B4-BE49-F238E27FC236}">
                  <a16:creationId xmlns:a16="http://schemas.microsoft.com/office/drawing/2014/main" id="{928383B0-3FDB-AA4D-A21F-9CAD2B5417CB}"/>
                </a:ext>
              </a:extLst>
            </p:cNvPr>
            <p:cNvSpPr/>
            <p:nvPr/>
          </p:nvSpPr>
          <p:spPr>
            <a:xfrm>
              <a:off x="1858578" y="2505025"/>
              <a:ext cx="1298938" cy="823943"/>
            </a:xfrm>
            <a:custGeom>
              <a:avLst/>
              <a:gdLst>
                <a:gd name="connsiteX0" fmla="*/ 0 w 1298938"/>
                <a:gd name="connsiteY0" fmla="*/ 82394 h 823943"/>
                <a:gd name="connsiteX1" fmla="*/ 82394 w 1298938"/>
                <a:gd name="connsiteY1" fmla="*/ 0 h 823943"/>
                <a:gd name="connsiteX2" fmla="*/ 1216544 w 1298938"/>
                <a:gd name="connsiteY2" fmla="*/ 0 h 823943"/>
                <a:gd name="connsiteX3" fmla="*/ 1298938 w 1298938"/>
                <a:gd name="connsiteY3" fmla="*/ 82394 h 823943"/>
                <a:gd name="connsiteX4" fmla="*/ 1298938 w 1298938"/>
                <a:gd name="connsiteY4" fmla="*/ 741549 h 823943"/>
                <a:gd name="connsiteX5" fmla="*/ 1216544 w 1298938"/>
                <a:gd name="connsiteY5" fmla="*/ 823943 h 823943"/>
                <a:gd name="connsiteX6" fmla="*/ 82394 w 1298938"/>
                <a:gd name="connsiteY6" fmla="*/ 823943 h 823943"/>
                <a:gd name="connsiteX7" fmla="*/ 0 w 1298938"/>
                <a:gd name="connsiteY7" fmla="*/ 741549 h 823943"/>
                <a:gd name="connsiteX8" fmla="*/ 0 w 1298938"/>
                <a:gd name="connsiteY8" fmla="*/ 82394 h 8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938" h="823943">
                  <a:moveTo>
                    <a:pt x="0" y="82394"/>
                  </a:moveTo>
                  <a:cubicBezTo>
                    <a:pt x="0" y="36889"/>
                    <a:pt x="36889" y="0"/>
                    <a:pt x="82394" y="0"/>
                  </a:cubicBezTo>
                  <a:lnTo>
                    <a:pt x="1216544" y="0"/>
                  </a:lnTo>
                  <a:cubicBezTo>
                    <a:pt x="1262049" y="0"/>
                    <a:pt x="1298938" y="36889"/>
                    <a:pt x="1298938" y="82394"/>
                  </a:cubicBezTo>
                  <a:lnTo>
                    <a:pt x="1298938" y="741549"/>
                  </a:lnTo>
                  <a:cubicBezTo>
                    <a:pt x="1298938" y="787054"/>
                    <a:pt x="1262049" y="823943"/>
                    <a:pt x="1216544" y="823943"/>
                  </a:cubicBezTo>
                  <a:lnTo>
                    <a:pt x="82394" y="823943"/>
                  </a:lnTo>
                  <a:cubicBezTo>
                    <a:pt x="36889" y="823943"/>
                    <a:pt x="0" y="787054"/>
                    <a:pt x="0" y="741549"/>
                  </a:cubicBezTo>
                  <a:lnTo>
                    <a:pt x="0" y="82394"/>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852" tIns="69852" rIns="69852" bIns="69852" numCol="1" spcCol="1270" anchor="ctr" anchorCtr="0">
              <a:noAutofit/>
            </a:bodyPr>
            <a:lstStyle/>
            <a:p>
              <a:pPr marL="0" lvl="0" indent="0" algn="ctr" defTabSz="533400">
                <a:lnSpc>
                  <a:spcPct val="90000"/>
                </a:lnSpc>
                <a:spcBef>
                  <a:spcPct val="0"/>
                </a:spcBef>
                <a:spcAft>
                  <a:spcPct val="35000"/>
                </a:spcAft>
                <a:buNone/>
              </a:pPr>
              <a:r>
                <a:rPr lang="en-AU" altLang="zh-CN" sz="1200" b="0" i="0" kern="1200" dirty="0">
                  <a:solidFill>
                    <a:schemeClr val="tx1"/>
                  </a:solidFill>
                  <a:latin typeface="方正黑体简体" pitchFamily="65" charset="-122"/>
                  <a:ea typeface="方正黑体简体" pitchFamily="65" charset="-122"/>
                  <a:cs typeface="Abadi MT Condensed Extra Bold"/>
                </a:rPr>
                <a:t>BAIFA POWER (WUXI) LTD.</a:t>
              </a:r>
              <a:endParaRPr lang="zh-CN" altLang="en-US" sz="1200" b="0" i="0" kern="1200" dirty="0">
                <a:solidFill>
                  <a:schemeClr val="tx1"/>
                </a:solidFill>
                <a:latin typeface="方正黑体简体" pitchFamily="65" charset="-122"/>
                <a:ea typeface="方正黑体简体" pitchFamily="65" charset="-122"/>
                <a:cs typeface="Abadi MT Condensed Extra Bold"/>
              </a:endParaRPr>
            </a:p>
          </p:txBody>
        </p:sp>
        <p:sp>
          <p:nvSpPr>
            <p:cNvPr id="20" name="矩形: 圆角 21">
              <a:extLst>
                <a:ext uri="{FF2B5EF4-FFF2-40B4-BE49-F238E27FC236}">
                  <a16:creationId xmlns:a16="http://schemas.microsoft.com/office/drawing/2014/main" id="{A260C512-7CCC-5C4E-A991-39FE478C57A0}"/>
                </a:ext>
              </a:extLst>
            </p:cNvPr>
            <p:cNvSpPr/>
            <p:nvPr/>
          </p:nvSpPr>
          <p:spPr>
            <a:xfrm>
              <a:off x="3482566" y="2326146"/>
              <a:ext cx="1298938" cy="823943"/>
            </a:xfrm>
            <a:prstGeom prst="roundRect">
              <a:avLst>
                <a:gd name="adj" fmla="val 10000"/>
              </a:avLst>
            </a:prstGeom>
            <a:solidFill>
              <a:schemeClr val="tx1">
                <a:lumMod val="50000"/>
                <a:lumOff val="50000"/>
                <a:alpha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1" name="任意多边形: 形状 22">
              <a:extLst>
                <a:ext uri="{FF2B5EF4-FFF2-40B4-BE49-F238E27FC236}">
                  <a16:creationId xmlns:a16="http://schemas.microsoft.com/office/drawing/2014/main" id="{ABB6B601-F62D-414F-A3E7-23E1EE243E7A}"/>
                </a:ext>
              </a:extLst>
            </p:cNvPr>
            <p:cNvSpPr/>
            <p:nvPr/>
          </p:nvSpPr>
          <p:spPr>
            <a:xfrm>
              <a:off x="3670859" y="2505025"/>
              <a:ext cx="1298938" cy="823943"/>
            </a:xfrm>
            <a:custGeom>
              <a:avLst/>
              <a:gdLst>
                <a:gd name="connsiteX0" fmla="*/ 0 w 1298938"/>
                <a:gd name="connsiteY0" fmla="*/ 82394 h 823943"/>
                <a:gd name="connsiteX1" fmla="*/ 82394 w 1298938"/>
                <a:gd name="connsiteY1" fmla="*/ 0 h 823943"/>
                <a:gd name="connsiteX2" fmla="*/ 1216544 w 1298938"/>
                <a:gd name="connsiteY2" fmla="*/ 0 h 823943"/>
                <a:gd name="connsiteX3" fmla="*/ 1298938 w 1298938"/>
                <a:gd name="connsiteY3" fmla="*/ 82394 h 823943"/>
                <a:gd name="connsiteX4" fmla="*/ 1298938 w 1298938"/>
                <a:gd name="connsiteY4" fmla="*/ 741549 h 823943"/>
                <a:gd name="connsiteX5" fmla="*/ 1216544 w 1298938"/>
                <a:gd name="connsiteY5" fmla="*/ 823943 h 823943"/>
                <a:gd name="connsiteX6" fmla="*/ 82394 w 1298938"/>
                <a:gd name="connsiteY6" fmla="*/ 823943 h 823943"/>
                <a:gd name="connsiteX7" fmla="*/ 0 w 1298938"/>
                <a:gd name="connsiteY7" fmla="*/ 741549 h 823943"/>
                <a:gd name="connsiteX8" fmla="*/ 0 w 1298938"/>
                <a:gd name="connsiteY8" fmla="*/ 82394 h 8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938" h="823943">
                  <a:moveTo>
                    <a:pt x="0" y="82394"/>
                  </a:moveTo>
                  <a:cubicBezTo>
                    <a:pt x="0" y="36889"/>
                    <a:pt x="36889" y="0"/>
                    <a:pt x="82394" y="0"/>
                  </a:cubicBezTo>
                  <a:lnTo>
                    <a:pt x="1216544" y="0"/>
                  </a:lnTo>
                  <a:cubicBezTo>
                    <a:pt x="1262049" y="0"/>
                    <a:pt x="1298938" y="36889"/>
                    <a:pt x="1298938" y="82394"/>
                  </a:cubicBezTo>
                  <a:lnTo>
                    <a:pt x="1298938" y="741549"/>
                  </a:lnTo>
                  <a:cubicBezTo>
                    <a:pt x="1298938" y="787054"/>
                    <a:pt x="1262049" y="823943"/>
                    <a:pt x="1216544" y="823943"/>
                  </a:cubicBezTo>
                  <a:lnTo>
                    <a:pt x="82394" y="823943"/>
                  </a:lnTo>
                  <a:cubicBezTo>
                    <a:pt x="36889" y="823943"/>
                    <a:pt x="0" y="787054"/>
                    <a:pt x="0" y="741549"/>
                  </a:cubicBezTo>
                  <a:lnTo>
                    <a:pt x="0" y="82394"/>
                  </a:lnTo>
                  <a:close/>
                </a:path>
              </a:pathLst>
            </a:custGeom>
            <a:solidFill>
              <a:schemeClr val="lt1">
                <a:alpha val="90000"/>
              </a:schemeClr>
            </a:solidFill>
            <a:ln>
              <a:solidFill>
                <a:schemeClr val="bg1">
                  <a:alpha val="37000"/>
                </a:schemeClr>
              </a:solidFill>
            </a:ln>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69852" tIns="69852" rIns="69852" bIns="69852" numCol="1" spcCol="1270" anchor="ctr" anchorCtr="0">
              <a:noAutofit/>
            </a:bodyPr>
            <a:lstStyle/>
            <a:p>
              <a:pPr marL="0" lvl="0" indent="0" algn="ctr" defTabSz="533400">
                <a:lnSpc>
                  <a:spcPct val="90000"/>
                </a:lnSpc>
                <a:spcBef>
                  <a:spcPct val="0"/>
                </a:spcBef>
                <a:spcAft>
                  <a:spcPct val="35000"/>
                </a:spcAft>
                <a:buNone/>
              </a:pPr>
              <a:r>
                <a:rPr lang="en-AU" altLang="zh-CN" sz="1200" b="0" i="0" kern="1200" dirty="0">
                  <a:solidFill>
                    <a:prstClr val="black"/>
                  </a:solidFill>
                  <a:latin typeface="方正黑体简体" pitchFamily="65" charset="-122"/>
                  <a:ea typeface="方正黑体简体" pitchFamily="65" charset="-122"/>
                  <a:cs typeface="Abadi MT Condensed Extra Bold"/>
                </a:rPr>
                <a:t>HUAXUN EMERGENCY EQUIPMENT LTD. </a:t>
              </a:r>
              <a:endParaRPr lang="zh-CN" altLang="en-US" sz="1200" b="0" i="0" kern="1200" dirty="0">
                <a:solidFill>
                  <a:prstClr val="black"/>
                </a:solidFill>
                <a:latin typeface="方正黑体简体" pitchFamily="65" charset="-122"/>
                <a:ea typeface="方正黑体简体" pitchFamily="65" charset="-122"/>
                <a:cs typeface="Abadi MT Condensed Extra Bold"/>
              </a:endParaRPr>
            </a:p>
          </p:txBody>
        </p:sp>
        <p:sp>
          <p:nvSpPr>
            <p:cNvPr id="22" name="矩形: 圆角 23">
              <a:extLst>
                <a:ext uri="{FF2B5EF4-FFF2-40B4-BE49-F238E27FC236}">
                  <a16:creationId xmlns:a16="http://schemas.microsoft.com/office/drawing/2014/main" id="{FA0C5C45-4C41-DB43-9345-8E0650F85A9B}"/>
                </a:ext>
              </a:extLst>
            </p:cNvPr>
            <p:cNvSpPr/>
            <p:nvPr/>
          </p:nvSpPr>
          <p:spPr>
            <a:xfrm>
              <a:off x="5158090" y="2326146"/>
              <a:ext cx="1298938" cy="823943"/>
            </a:xfrm>
            <a:prstGeom prst="roundRect">
              <a:avLst>
                <a:gd name="adj" fmla="val 10000"/>
              </a:avLst>
            </a:prstGeom>
            <a:solidFill>
              <a:schemeClr val="tx1">
                <a:lumMod val="50000"/>
                <a:lumOff val="50000"/>
                <a:alpha val="50000"/>
              </a:schemeClr>
            </a:solidFill>
            <a:ln>
              <a:solidFill>
                <a:schemeClr val="lt1">
                  <a:hueOff val="0"/>
                  <a:satOff val="0"/>
                  <a:lumOff val="0"/>
                </a:schemeClr>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3" name="任意多边形: 形状 24">
              <a:extLst>
                <a:ext uri="{FF2B5EF4-FFF2-40B4-BE49-F238E27FC236}">
                  <a16:creationId xmlns:a16="http://schemas.microsoft.com/office/drawing/2014/main" id="{58BFE334-EF34-2643-B7C9-5426D222698B}"/>
                </a:ext>
              </a:extLst>
            </p:cNvPr>
            <p:cNvSpPr/>
            <p:nvPr/>
          </p:nvSpPr>
          <p:spPr>
            <a:xfrm>
              <a:off x="5346382" y="2505025"/>
              <a:ext cx="1343045" cy="823943"/>
            </a:xfrm>
            <a:custGeom>
              <a:avLst/>
              <a:gdLst>
                <a:gd name="connsiteX0" fmla="*/ 0 w 1298938"/>
                <a:gd name="connsiteY0" fmla="*/ 82394 h 823943"/>
                <a:gd name="connsiteX1" fmla="*/ 82394 w 1298938"/>
                <a:gd name="connsiteY1" fmla="*/ 0 h 823943"/>
                <a:gd name="connsiteX2" fmla="*/ 1216544 w 1298938"/>
                <a:gd name="connsiteY2" fmla="*/ 0 h 823943"/>
                <a:gd name="connsiteX3" fmla="*/ 1298938 w 1298938"/>
                <a:gd name="connsiteY3" fmla="*/ 82394 h 823943"/>
                <a:gd name="connsiteX4" fmla="*/ 1298938 w 1298938"/>
                <a:gd name="connsiteY4" fmla="*/ 741549 h 823943"/>
                <a:gd name="connsiteX5" fmla="*/ 1216544 w 1298938"/>
                <a:gd name="connsiteY5" fmla="*/ 823943 h 823943"/>
                <a:gd name="connsiteX6" fmla="*/ 82394 w 1298938"/>
                <a:gd name="connsiteY6" fmla="*/ 823943 h 823943"/>
                <a:gd name="connsiteX7" fmla="*/ 0 w 1298938"/>
                <a:gd name="connsiteY7" fmla="*/ 741549 h 823943"/>
                <a:gd name="connsiteX8" fmla="*/ 0 w 1298938"/>
                <a:gd name="connsiteY8" fmla="*/ 82394 h 8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938" h="823943">
                  <a:moveTo>
                    <a:pt x="0" y="82394"/>
                  </a:moveTo>
                  <a:cubicBezTo>
                    <a:pt x="0" y="36889"/>
                    <a:pt x="36889" y="0"/>
                    <a:pt x="82394" y="0"/>
                  </a:cubicBezTo>
                  <a:lnTo>
                    <a:pt x="1216544" y="0"/>
                  </a:lnTo>
                  <a:cubicBezTo>
                    <a:pt x="1262049" y="0"/>
                    <a:pt x="1298938" y="36889"/>
                    <a:pt x="1298938" y="82394"/>
                  </a:cubicBezTo>
                  <a:lnTo>
                    <a:pt x="1298938" y="741549"/>
                  </a:lnTo>
                  <a:cubicBezTo>
                    <a:pt x="1298938" y="787054"/>
                    <a:pt x="1262049" y="823943"/>
                    <a:pt x="1216544" y="823943"/>
                  </a:cubicBezTo>
                  <a:lnTo>
                    <a:pt x="82394" y="823943"/>
                  </a:lnTo>
                  <a:cubicBezTo>
                    <a:pt x="36889" y="823943"/>
                    <a:pt x="0" y="787054"/>
                    <a:pt x="0" y="741549"/>
                  </a:cubicBezTo>
                  <a:lnTo>
                    <a:pt x="0" y="82394"/>
                  </a:lnTo>
                  <a:close/>
                </a:path>
              </a:pathLst>
            </a:custGeom>
            <a:solidFill>
              <a:schemeClr val="lt1">
                <a:alpha val="90000"/>
              </a:schemeClr>
            </a:solidFill>
            <a:ln>
              <a:solidFill>
                <a:schemeClr val="bg1">
                  <a:alpha val="37000"/>
                </a:schemeClr>
              </a:solidFill>
            </a:ln>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69852" tIns="69852" rIns="69852" bIns="69852" numCol="1" spcCol="1270" anchor="ctr" anchorCtr="0">
              <a:noAutofit/>
            </a:bodyPr>
            <a:lstStyle/>
            <a:p>
              <a:pPr marL="0" lvl="0" indent="0" algn="ctr" defTabSz="533400">
                <a:lnSpc>
                  <a:spcPct val="90000"/>
                </a:lnSpc>
                <a:spcBef>
                  <a:spcPct val="0"/>
                </a:spcBef>
                <a:spcAft>
                  <a:spcPct val="35000"/>
                </a:spcAft>
                <a:buNone/>
              </a:pPr>
              <a:r>
                <a:rPr lang="en-AU" altLang="zh-CN" sz="1200" b="0" i="0" kern="1200" dirty="0">
                  <a:solidFill>
                    <a:prstClr val="black"/>
                  </a:solidFill>
                  <a:latin typeface="方正黑体简体" pitchFamily="65" charset="-122"/>
                  <a:ea typeface="方正黑体简体" pitchFamily="65" charset="-122"/>
                  <a:cs typeface="Abadi MT Condensed Extra Bold"/>
                </a:rPr>
                <a:t>BAIFA INTERNATIONAL ENGINEERING</a:t>
              </a:r>
              <a:endParaRPr lang="zh-CN" altLang="en-US" sz="1200" b="0" i="0" kern="1200" dirty="0">
                <a:solidFill>
                  <a:prstClr val="black"/>
                </a:solidFill>
                <a:latin typeface="方正黑体简体" pitchFamily="65" charset="-122"/>
                <a:ea typeface="方正黑体简体" pitchFamily="65" charset="-122"/>
                <a:cs typeface="Abadi MT Condensed Extra Bold"/>
              </a:endParaRPr>
            </a:p>
          </p:txBody>
        </p:sp>
        <p:sp>
          <p:nvSpPr>
            <p:cNvPr id="24" name="矩形: 圆角 25">
              <a:extLst>
                <a:ext uri="{FF2B5EF4-FFF2-40B4-BE49-F238E27FC236}">
                  <a16:creationId xmlns:a16="http://schemas.microsoft.com/office/drawing/2014/main" id="{3265AE60-BE32-D640-BE52-64F09A5801E4}"/>
                </a:ext>
              </a:extLst>
            </p:cNvPr>
            <p:cNvSpPr/>
            <p:nvPr/>
          </p:nvSpPr>
          <p:spPr>
            <a:xfrm>
              <a:off x="7212365" y="2339867"/>
              <a:ext cx="1298938" cy="823943"/>
            </a:xfrm>
            <a:prstGeom prst="roundRect">
              <a:avLst>
                <a:gd name="adj" fmla="val 10000"/>
              </a:avLst>
            </a:prstGeom>
            <a:solidFill>
              <a:schemeClr val="tx1">
                <a:lumMod val="50000"/>
                <a:lumOff val="50000"/>
                <a:alpha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5" name="任意多边形: 形状 26">
              <a:extLst>
                <a:ext uri="{FF2B5EF4-FFF2-40B4-BE49-F238E27FC236}">
                  <a16:creationId xmlns:a16="http://schemas.microsoft.com/office/drawing/2014/main" id="{140D4B4C-1545-8E4B-A3A6-977287FF2874}"/>
                </a:ext>
              </a:extLst>
            </p:cNvPr>
            <p:cNvSpPr/>
            <p:nvPr/>
          </p:nvSpPr>
          <p:spPr>
            <a:xfrm>
              <a:off x="7400658" y="2518745"/>
              <a:ext cx="1298938" cy="823943"/>
            </a:xfrm>
            <a:custGeom>
              <a:avLst/>
              <a:gdLst>
                <a:gd name="connsiteX0" fmla="*/ 0 w 1298938"/>
                <a:gd name="connsiteY0" fmla="*/ 82394 h 823943"/>
                <a:gd name="connsiteX1" fmla="*/ 82394 w 1298938"/>
                <a:gd name="connsiteY1" fmla="*/ 0 h 823943"/>
                <a:gd name="connsiteX2" fmla="*/ 1216544 w 1298938"/>
                <a:gd name="connsiteY2" fmla="*/ 0 h 823943"/>
                <a:gd name="connsiteX3" fmla="*/ 1298938 w 1298938"/>
                <a:gd name="connsiteY3" fmla="*/ 82394 h 823943"/>
                <a:gd name="connsiteX4" fmla="*/ 1298938 w 1298938"/>
                <a:gd name="connsiteY4" fmla="*/ 741549 h 823943"/>
                <a:gd name="connsiteX5" fmla="*/ 1216544 w 1298938"/>
                <a:gd name="connsiteY5" fmla="*/ 823943 h 823943"/>
                <a:gd name="connsiteX6" fmla="*/ 82394 w 1298938"/>
                <a:gd name="connsiteY6" fmla="*/ 823943 h 823943"/>
                <a:gd name="connsiteX7" fmla="*/ 0 w 1298938"/>
                <a:gd name="connsiteY7" fmla="*/ 741549 h 823943"/>
                <a:gd name="connsiteX8" fmla="*/ 0 w 1298938"/>
                <a:gd name="connsiteY8" fmla="*/ 82394 h 82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938" h="823943">
                  <a:moveTo>
                    <a:pt x="0" y="82394"/>
                  </a:moveTo>
                  <a:cubicBezTo>
                    <a:pt x="0" y="36889"/>
                    <a:pt x="36889" y="0"/>
                    <a:pt x="82394" y="0"/>
                  </a:cubicBezTo>
                  <a:lnTo>
                    <a:pt x="1216544" y="0"/>
                  </a:lnTo>
                  <a:cubicBezTo>
                    <a:pt x="1262049" y="0"/>
                    <a:pt x="1298938" y="36889"/>
                    <a:pt x="1298938" y="82394"/>
                  </a:cubicBezTo>
                  <a:lnTo>
                    <a:pt x="1298938" y="741549"/>
                  </a:lnTo>
                  <a:cubicBezTo>
                    <a:pt x="1298938" y="787054"/>
                    <a:pt x="1262049" y="823943"/>
                    <a:pt x="1216544" y="823943"/>
                  </a:cubicBezTo>
                  <a:lnTo>
                    <a:pt x="82394" y="823943"/>
                  </a:lnTo>
                  <a:cubicBezTo>
                    <a:pt x="36889" y="823943"/>
                    <a:pt x="0" y="787054"/>
                    <a:pt x="0" y="741549"/>
                  </a:cubicBezTo>
                  <a:lnTo>
                    <a:pt x="0" y="82394"/>
                  </a:ln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852" tIns="69852" rIns="69852" bIns="69852" numCol="1" spcCol="1270" anchor="ctr" anchorCtr="0">
              <a:noAutofit/>
            </a:bodyPr>
            <a:lstStyle/>
            <a:p>
              <a:pPr marL="0" lvl="0" indent="0" algn="ctr" defTabSz="533400">
                <a:lnSpc>
                  <a:spcPct val="90000"/>
                </a:lnSpc>
                <a:spcBef>
                  <a:spcPct val="0"/>
                </a:spcBef>
                <a:spcAft>
                  <a:spcPct val="35000"/>
                </a:spcAft>
                <a:buNone/>
              </a:pPr>
              <a:r>
                <a:rPr lang="en-US" altLang="zh-CN" sz="1200" b="0" i="0" kern="1200" dirty="0">
                  <a:solidFill>
                    <a:schemeClr val="tx1"/>
                  </a:solidFill>
                  <a:latin typeface="Abadi MT Condensed Extra Bold" pitchFamily="34" charset="0"/>
                  <a:ea typeface="方正黑体简体" pitchFamily="65" charset="-122"/>
                </a:rPr>
                <a:t>TITLIS POWER ENGINEERING (SINGAPORE)</a:t>
              </a:r>
              <a:endParaRPr lang="zh-CN" altLang="en-US" sz="1200" b="0" i="0" kern="1200" dirty="0">
                <a:solidFill>
                  <a:schemeClr val="tx1"/>
                </a:solidFill>
                <a:latin typeface="Abadi MT Condensed Extra Bold" pitchFamily="34" charset="0"/>
                <a:ea typeface="方正黑体简体" pitchFamily="65" charset="-122"/>
                <a:cs typeface="Abadi MT Condensed Extra Bold"/>
              </a:endParaRPr>
            </a:p>
          </p:txBody>
        </p:sp>
      </p:grpSp>
    </p:spTree>
    <p:extLst>
      <p:ext uri="{BB962C8B-B14F-4D97-AF65-F5344CB8AC3E}">
        <p14:creationId xmlns:p14="http://schemas.microsoft.com/office/powerpoint/2010/main" val="4020974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0334" y="1396756"/>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HIGH-VOLTAGE PRIME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FACTORY</a:t>
            </a: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10" name="Picture 9" descr="IMG_476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69732"/>
            <a:ext cx="5630333" cy="3534087"/>
          </a:xfrm>
          <a:prstGeom prst="rect">
            <a:avLst/>
          </a:prstGeom>
        </p:spPr>
      </p:pic>
      <p:pic>
        <p:nvPicPr>
          <p:cNvPr id="17" name="Picture 16" descr="IMG_585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8166" y="1761495"/>
            <a:ext cx="4955833" cy="3758772"/>
          </a:xfrm>
          <a:prstGeom prst="rect">
            <a:avLst/>
          </a:prstGeom>
        </p:spPr>
      </p:pic>
    </p:spTree>
    <p:extLst>
      <p:ext uri="{BB962C8B-B14F-4D97-AF65-F5344CB8AC3E}">
        <p14:creationId xmlns:p14="http://schemas.microsoft.com/office/powerpoint/2010/main" val="666844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0334" y="1396756"/>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HIGH-VOLTAGE PRIME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FACTORY</a:t>
            </a: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
        <p:nvSpPr>
          <p:cNvPr id="7" name="副标题 2">
            <a:extLst>
              <a:ext uri="{FF2B5EF4-FFF2-40B4-BE49-F238E27FC236}">
                <a16:creationId xmlns:a16="http://schemas.microsoft.com/office/drawing/2014/main" id="{F38D62A0-54A0-174C-BB15-DE645AC82B3F}"/>
              </a:ext>
            </a:extLst>
          </p:cNvPr>
          <p:cNvSpPr txBox="1">
            <a:spLocks/>
          </p:cNvSpPr>
          <p:nvPr/>
        </p:nvSpPr>
        <p:spPr>
          <a:xfrm>
            <a:off x="1386636" y="2344052"/>
            <a:ext cx="3185363" cy="504084"/>
          </a:xfrm>
          <a:prstGeom prst="rect">
            <a:avLst/>
          </a:prstGeom>
        </p:spPr>
        <p:txBody>
          <a:bodyPr vert="horz" lIns="91440" tIns="45720" rIns="91440" bIns="45720" rtlCol="0">
            <a:noAutofit/>
          </a:bodyPr>
          <a:lstStyle/>
          <a:p>
            <a:pPr marL="342900" lvl="0" indent="-342900" algn="ctr">
              <a:spcBef>
                <a:spcPct val="20000"/>
              </a:spcBef>
              <a:defRPr/>
            </a:pPr>
            <a:r>
              <a:rPr lang="en-US" altLang="zh-CN" dirty="0">
                <a:solidFill>
                  <a:schemeClr val="tx1">
                    <a:lumMod val="50000"/>
                    <a:lumOff val="50000"/>
                  </a:schemeClr>
                </a:solidFill>
                <a:latin typeface="方正黑体_GBK" pitchFamily="65" charset="-122"/>
                <a:ea typeface="方正黑体_GBK" pitchFamily="65" charset="-122"/>
                <a:cs typeface="Abadi MT Condensed Extra Bold"/>
              </a:rPr>
              <a:t>2023</a:t>
            </a:r>
            <a:r>
              <a:rPr lang="en-AU" altLang="zh-CN" dirty="0">
                <a:solidFill>
                  <a:schemeClr val="tx1">
                    <a:lumMod val="50000"/>
                    <a:lumOff val="50000"/>
                  </a:schemeClr>
                </a:solidFill>
                <a:latin typeface="方正黑体_GBK" pitchFamily="65" charset="-122"/>
                <a:ea typeface="方正黑体_GBK" pitchFamily="65" charset="-122"/>
                <a:cs typeface="Abadi MT Condensed Extra Bold"/>
              </a:rPr>
              <a:t> GLASS FACTORY BACKUP POWER</a:t>
            </a:r>
            <a:endParaRPr lang="en-US" altLang="zh-CN" dirty="0">
              <a:solidFill>
                <a:schemeClr val="tx1">
                  <a:lumMod val="50000"/>
                  <a:lumOff val="50000"/>
                </a:schemeClr>
              </a:solidFill>
              <a:ea typeface="方正黑体_GBK" pitchFamily="65" charset="-122"/>
            </a:endParaRPr>
          </a:p>
        </p:txBody>
      </p:sp>
      <p:sp>
        <p:nvSpPr>
          <p:cNvPr id="8" name="副标题 2">
            <a:extLst>
              <a:ext uri="{FF2B5EF4-FFF2-40B4-BE49-F238E27FC236}">
                <a16:creationId xmlns:a16="http://schemas.microsoft.com/office/drawing/2014/main" id="{28B8C06D-AFF5-4349-B350-597DEA5F201A}"/>
              </a:ext>
            </a:extLst>
          </p:cNvPr>
          <p:cNvSpPr txBox="1">
            <a:spLocks/>
          </p:cNvSpPr>
          <p:nvPr/>
        </p:nvSpPr>
        <p:spPr>
          <a:xfrm>
            <a:off x="1150911" y="2942340"/>
            <a:ext cx="3421088" cy="257607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50000"/>
              </a:lnSpc>
            </a:pPr>
            <a:endParaRPr lang="en-US" altLang="zh-CN" sz="1800" dirty="0">
              <a:solidFill>
                <a:schemeClr val="accent3">
                  <a:lumMod val="75000"/>
                </a:schemeClr>
              </a:solidFill>
              <a:latin typeface="方正黑体简体" pitchFamily="65" charset="-122"/>
              <a:ea typeface="方正黑体简体" pitchFamily="65" charset="-122"/>
              <a:cs typeface="Times New Roman" pitchFamily="18" charset="0"/>
            </a:endParaRPr>
          </a:p>
          <a:p>
            <a:r>
              <a:rPr lang="en-US" altLang="zh-CN" sz="1800" dirty="0">
                <a:solidFill>
                  <a:schemeClr val="accent3">
                    <a:lumMod val="75000"/>
                  </a:schemeClr>
                </a:solidFill>
                <a:latin typeface="Times New Roman" pitchFamily="18" charset="0"/>
                <a:cs typeface="Times New Roman" pitchFamily="18" charset="0"/>
              </a:rPr>
              <a:t>Gen-set model: BF-SM2250-HV Standby power: 2250kVA, 10.5KV</a:t>
            </a:r>
            <a:endParaRPr lang="en-US" altLang="zh-CN" sz="1800" dirty="0">
              <a:solidFill>
                <a:srgbClr val="77933C"/>
              </a:solidFill>
              <a:latin typeface="Times New Roman" pitchFamily="18" charset="0"/>
              <a:cs typeface="Times New Roman" pitchFamily="18" charset="0"/>
            </a:endParaRPr>
          </a:p>
          <a:p>
            <a:r>
              <a:rPr lang="en-US" altLang="zh-CN" sz="1800" dirty="0">
                <a:solidFill>
                  <a:srgbClr val="77933C"/>
                </a:solidFill>
                <a:latin typeface="Times New Roman" pitchFamily="18" charset="0"/>
                <a:cs typeface="Times New Roman" pitchFamily="18" charset="0"/>
              </a:rPr>
              <a:t>Quantity: 6 units</a:t>
            </a:r>
          </a:p>
          <a:p>
            <a:pPr>
              <a:lnSpc>
                <a:spcPct val="150000"/>
              </a:lnSpc>
            </a:pPr>
            <a:endParaRPr lang="en-AU" altLang="zh-CN" sz="1800" dirty="0">
              <a:solidFill>
                <a:schemeClr val="accent3">
                  <a:lumMod val="75000"/>
                </a:schemeClr>
              </a:solidFill>
              <a:latin typeface="方正黑体简体" pitchFamily="65" charset="-122"/>
              <a:ea typeface="方正黑体简体" pitchFamily="65" charset="-122"/>
              <a:cs typeface="Times New Roman" pitchFamily="18" charset="0"/>
            </a:endParaRPr>
          </a:p>
        </p:txBody>
      </p:sp>
      <p:pic>
        <p:nvPicPr>
          <p:cNvPr id="12" name="图片 4">
            <a:extLst>
              <a:ext uri="{FF2B5EF4-FFF2-40B4-BE49-F238E27FC236}">
                <a16:creationId xmlns:a16="http://schemas.microsoft.com/office/drawing/2014/main" id="{E18B16F4-32E3-0D47-A6AC-66AFFC94A1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1815" y="1817803"/>
            <a:ext cx="4213877" cy="2812987"/>
          </a:xfrm>
          <a:prstGeom prst="rect">
            <a:avLst/>
          </a:prstGeom>
        </p:spPr>
      </p:pic>
      <p:pic>
        <p:nvPicPr>
          <p:cNvPr id="13" name="图片 7">
            <a:extLst>
              <a:ext uri="{FF2B5EF4-FFF2-40B4-BE49-F238E27FC236}">
                <a16:creationId xmlns:a16="http://schemas.microsoft.com/office/drawing/2014/main" id="{E55631DA-277D-574C-B802-E2D4C27E0C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41816" y="4630791"/>
            <a:ext cx="4223902" cy="1913444"/>
          </a:xfrm>
          <a:prstGeom prst="rect">
            <a:avLst/>
          </a:prstGeom>
        </p:spPr>
      </p:pic>
    </p:spTree>
    <p:extLst>
      <p:ext uri="{BB962C8B-B14F-4D97-AF65-F5344CB8AC3E}">
        <p14:creationId xmlns:p14="http://schemas.microsoft.com/office/powerpoint/2010/main" val="2609645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0334" y="1396756"/>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HIGH-VOLTAGE PRIME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FACTORY</a:t>
            </a:r>
          </a:p>
        </p:txBody>
      </p:sp>
      <p:pic>
        <p:nvPicPr>
          <p:cNvPr id="12" name="图片 10" descr="QQ图片2016040715561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0334" y="1936411"/>
            <a:ext cx="3827014" cy="2257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图片 11" descr="QQ图片2016040715563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0332" y="4762907"/>
            <a:ext cx="4156986" cy="1572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4572000" y="1854529"/>
            <a:ext cx="4572000" cy="1754327"/>
          </a:xfrm>
          <a:prstGeom prst="rect">
            <a:avLst/>
          </a:prstGeom>
        </p:spPr>
        <p:txBody>
          <a:bodyPr>
            <a:spAutoFit/>
          </a:bodyPr>
          <a:lstStyle/>
          <a:p>
            <a:pPr algn="ctr">
              <a:lnSpc>
                <a:spcPct val="150000"/>
              </a:lnSpc>
            </a:pPr>
            <a:r>
              <a:rPr lang="en-US" altLang="zh-CN" dirty="0">
                <a:latin typeface="Abadi MT Condensed Extra Bold"/>
                <a:ea typeface="宋体" charset="0"/>
                <a:cs typeface="Abadi MT Condensed Extra Bold"/>
              </a:rPr>
              <a:t>2015-2016 INDUSTRIAL ZONE, BENIN</a:t>
            </a:r>
          </a:p>
          <a:p>
            <a:pPr algn="ctr">
              <a:lnSpc>
                <a:spcPct val="150000"/>
              </a:lnSpc>
            </a:pPr>
            <a:endParaRPr lang="en-US" altLang="zh-CN" dirty="0">
              <a:solidFill>
                <a:srgbClr val="009900"/>
              </a:solidFill>
              <a:ea typeface="宋体" charset="0"/>
              <a:cs typeface="宋体" charset="0"/>
            </a:endParaRPr>
          </a:p>
          <a:p>
            <a:pPr algn="ctr"/>
            <a:r>
              <a:rPr lang="en-US" altLang="zh-CN" dirty="0">
                <a:solidFill>
                  <a:schemeClr val="accent3">
                    <a:lumMod val="75000"/>
                  </a:schemeClr>
                </a:solidFill>
                <a:latin typeface="Times New Roman" pitchFamily="18" charset="0"/>
                <a:cs typeface="Times New Roman" pitchFamily="18" charset="0"/>
              </a:rPr>
              <a:t>Gen-set model: BF-M2500,HV </a:t>
            </a:r>
          </a:p>
          <a:p>
            <a:pPr algn="ctr"/>
            <a:r>
              <a:rPr lang="en-US" altLang="zh-CN" dirty="0">
                <a:solidFill>
                  <a:schemeClr val="accent3">
                    <a:lumMod val="75000"/>
                  </a:schemeClr>
                </a:solidFill>
                <a:latin typeface="Times New Roman" pitchFamily="18" charset="0"/>
                <a:cs typeface="Times New Roman" pitchFamily="18" charset="0"/>
              </a:rPr>
              <a:t>Prime power: 2000kVA, 22KV</a:t>
            </a:r>
            <a:endParaRPr lang="en-US" altLang="zh-CN" dirty="0">
              <a:solidFill>
                <a:srgbClr val="77933C"/>
              </a:solidFill>
              <a:latin typeface="Times New Roman" pitchFamily="18" charset="0"/>
              <a:cs typeface="Times New Roman" pitchFamily="18" charset="0"/>
            </a:endParaRPr>
          </a:p>
          <a:p>
            <a:pPr algn="ctr"/>
            <a:r>
              <a:rPr lang="en-US" altLang="zh-CN" dirty="0">
                <a:solidFill>
                  <a:srgbClr val="77933C"/>
                </a:solidFill>
                <a:latin typeface="Times New Roman" pitchFamily="18" charset="0"/>
                <a:cs typeface="Times New Roman" pitchFamily="18" charset="0"/>
              </a:rPr>
              <a:t>Quantity: 5 units</a:t>
            </a:r>
          </a:p>
        </p:txBody>
      </p:sp>
      <p:sp>
        <p:nvSpPr>
          <p:cNvPr id="16" name="Rectangle 15"/>
          <p:cNvSpPr/>
          <p:nvPr/>
        </p:nvSpPr>
        <p:spPr>
          <a:xfrm>
            <a:off x="5373810" y="4010415"/>
            <a:ext cx="3599596" cy="1918474"/>
          </a:xfrm>
          <a:prstGeom prst="rect">
            <a:avLst/>
          </a:prstGeom>
        </p:spPr>
        <p:txBody>
          <a:bodyPr wrap="square">
            <a:spAutoFit/>
          </a:bodyPr>
          <a:lstStyle/>
          <a:p>
            <a:pPr>
              <a:lnSpc>
                <a:spcPct val="150000"/>
              </a:lnSpc>
            </a:pPr>
            <a:r>
              <a:rPr lang="en-US" altLang="zh-CN" sz="1600" dirty="0" err="1">
                <a:solidFill>
                  <a:srgbClr val="000000"/>
                </a:solidFill>
                <a:latin typeface="Times New Roman"/>
                <a:ea typeface="宋体" charset="0"/>
                <a:cs typeface="Times New Roman"/>
              </a:rPr>
              <a:t>Baifa</a:t>
            </a:r>
            <a:r>
              <a:rPr lang="en-US" altLang="zh-CN" sz="1600" dirty="0">
                <a:solidFill>
                  <a:srgbClr val="000000"/>
                </a:solidFill>
                <a:latin typeface="Times New Roman"/>
                <a:ea typeface="宋体" charset="0"/>
                <a:cs typeface="Times New Roman"/>
              </a:rPr>
              <a:t> provided a Benin customer 5 sets Germany MTU 2000KW container soundproof diesel </a:t>
            </a:r>
            <a:r>
              <a:rPr lang="en-US" altLang="zh-CN" sz="1600" dirty="0" err="1">
                <a:solidFill>
                  <a:srgbClr val="000000"/>
                </a:solidFill>
                <a:latin typeface="Times New Roman"/>
                <a:ea typeface="宋体" charset="0"/>
                <a:cs typeface="Times New Roman"/>
              </a:rPr>
              <a:t>gensets</a:t>
            </a:r>
            <a:r>
              <a:rPr lang="en-US" altLang="zh-CN" sz="1600" dirty="0">
                <a:solidFill>
                  <a:srgbClr val="000000"/>
                </a:solidFill>
                <a:latin typeface="Times New Roman"/>
                <a:ea typeface="宋体" charset="0"/>
                <a:cs typeface="Times New Roman"/>
              </a:rPr>
              <a:t>, with the whole system boosting to 22KV, used as main power supply on customer’s site</a:t>
            </a:r>
            <a:r>
              <a:rPr lang="en-US" altLang="zh-CN" sz="1600" dirty="0">
                <a:solidFill>
                  <a:srgbClr val="000000"/>
                </a:solidFill>
                <a:latin typeface="Times New Roman"/>
                <a:cs typeface="Times New Roman"/>
              </a:rPr>
              <a:t>.</a:t>
            </a:r>
            <a:endParaRPr lang="zh-CN" altLang="en-US" sz="1600" dirty="0">
              <a:solidFill>
                <a:srgbClr val="000000"/>
              </a:solidFill>
              <a:latin typeface="Times New Roman"/>
              <a:cs typeface="Times New Roman"/>
            </a:endParaRPr>
          </a:p>
        </p:txBody>
      </p:sp>
      <p:pic>
        <p:nvPicPr>
          <p:cNvPr id="9" name="Picture 8" descr="展会旗1.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334077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32578" y="1361963"/>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HIGH-VOTAGE 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BUILDING</a:t>
            </a:r>
          </a:p>
        </p:txBody>
      </p:sp>
      <p:pic>
        <p:nvPicPr>
          <p:cNvPr id="8" name="Picture 7" descr="Screen Shot 2018-01-15 at 3.25.1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872" y="4926974"/>
            <a:ext cx="4572000" cy="1603868"/>
          </a:xfrm>
          <a:prstGeom prst="rect">
            <a:avLst/>
          </a:prstGeom>
        </p:spPr>
      </p:pic>
      <p:pic>
        <p:nvPicPr>
          <p:cNvPr id="9" name="Picture 8" descr="Screen Shot 2018-01-15 at 3.25.00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4874" y="3895011"/>
            <a:ext cx="1761750" cy="2635831"/>
          </a:xfrm>
          <a:prstGeom prst="rect">
            <a:avLst/>
          </a:prstGeom>
        </p:spPr>
      </p:pic>
      <p:pic>
        <p:nvPicPr>
          <p:cNvPr id="10" name="Picture 9" descr="Screen Shot 2018-01-15 at 3.24.37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5336" y="3895011"/>
            <a:ext cx="1764057" cy="2635831"/>
          </a:xfrm>
          <a:prstGeom prst="rect">
            <a:avLst/>
          </a:prstGeom>
        </p:spPr>
      </p:pic>
      <p:sp>
        <p:nvSpPr>
          <p:cNvPr id="15" name="Rectangle 14"/>
          <p:cNvSpPr/>
          <p:nvPr/>
        </p:nvSpPr>
        <p:spPr>
          <a:xfrm>
            <a:off x="4570872" y="1725187"/>
            <a:ext cx="4572000" cy="2169825"/>
          </a:xfrm>
          <a:prstGeom prst="rect">
            <a:avLst/>
          </a:prstGeom>
        </p:spPr>
        <p:txBody>
          <a:bodyPr>
            <a:spAutoFit/>
          </a:bodyPr>
          <a:lstStyle/>
          <a:p>
            <a:pPr algn="ctr">
              <a:lnSpc>
                <a:spcPct val="150000"/>
              </a:lnSpc>
            </a:pPr>
            <a:r>
              <a:rPr lang="en-US" altLang="zh-CN" dirty="0">
                <a:latin typeface="Abadi MT Condensed Extra Bold"/>
                <a:ea typeface="宋体" charset="0"/>
                <a:cs typeface="Abadi MT Condensed Extra Bold"/>
              </a:rPr>
              <a:t>2015, TALLEST HIGH RISE,</a:t>
            </a:r>
          </a:p>
          <a:p>
            <a:pPr algn="ctr">
              <a:lnSpc>
                <a:spcPct val="150000"/>
              </a:lnSpc>
            </a:pPr>
            <a:r>
              <a:rPr lang="en-US" altLang="zh-CN" dirty="0">
                <a:latin typeface="Abadi MT Condensed Extra Bold"/>
                <a:ea typeface="宋体" charset="0"/>
                <a:cs typeface="Abadi MT Condensed Extra Bold"/>
              </a:rPr>
              <a:t>NORTHERN, CHINA</a:t>
            </a:r>
          </a:p>
          <a:p>
            <a:pPr>
              <a:lnSpc>
                <a:spcPct val="150000"/>
              </a:lnSpc>
            </a:pPr>
            <a:endParaRPr lang="en-US" altLang="zh-CN" dirty="0">
              <a:solidFill>
                <a:srgbClr val="009900"/>
              </a:solidFill>
              <a:ea typeface="宋体" charset="0"/>
              <a:cs typeface="宋体" charset="0"/>
            </a:endParaRPr>
          </a:p>
          <a:p>
            <a:pPr algn="ctr"/>
            <a:r>
              <a:rPr lang="en-US" altLang="zh-CN" dirty="0">
                <a:solidFill>
                  <a:schemeClr val="accent3">
                    <a:lumMod val="75000"/>
                  </a:schemeClr>
                </a:solidFill>
                <a:latin typeface="Times New Roman" pitchFamily="18" charset="0"/>
                <a:cs typeface="Times New Roman" pitchFamily="18" charset="0"/>
              </a:rPr>
              <a:t>Gen-set model: 4*BF-M3250,HV </a:t>
            </a:r>
          </a:p>
          <a:p>
            <a:pPr algn="ctr"/>
            <a:r>
              <a:rPr lang="en-US" altLang="zh-CN" dirty="0">
                <a:solidFill>
                  <a:schemeClr val="accent3">
                    <a:lumMod val="75000"/>
                  </a:schemeClr>
                </a:solidFill>
                <a:latin typeface="Times New Roman" pitchFamily="18" charset="0"/>
                <a:cs typeface="Times New Roman" pitchFamily="18" charset="0"/>
              </a:rPr>
              <a:t>2*BF-M2750HV</a:t>
            </a:r>
          </a:p>
          <a:p>
            <a:pPr algn="ctr"/>
            <a:r>
              <a:rPr lang="en-US" altLang="zh-CN" dirty="0">
                <a:solidFill>
                  <a:schemeClr val="accent3">
                    <a:lumMod val="75000"/>
                  </a:schemeClr>
                </a:solidFill>
                <a:latin typeface="Times New Roman" pitchFamily="18" charset="0"/>
                <a:cs typeface="Times New Roman" pitchFamily="18" charset="0"/>
              </a:rPr>
              <a:t>1*BF-M2750</a:t>
            </a:r>
          </a:p>
        </p:txBody>
      </p:sp>
      <p:sp>
        <p:nvSpPr>
          <p:cNvPr id="16" name="Rectangle 15"/>
          <p:cNvSpPr/>
          <p:nvPr/>
        </p:nvSpPr>
        <p:spPr>
          <a:xfrm>
            <a:off x="1105334" y="2080868"/>
            <a:ext cx="3631290" cy="1600438"/>
          </a:xfrm>
          <a:prstGeom prst="rect">
            <a:avLst/>
          </a:prstGeom>
        </p:spPr>
        <p:txBody>
          <a:bodyPr wrap="square">
            <a:spAutoFit/>
          </a:bodyPr>
          <a:lstStyle/>
          <a:p>
            <a:r>
              <a:rPr lang="en-US" altLang="zh-CN" sz="1400" dirty="0">
                <a:solidFill>
                  <a:srgbClr val="009900"/>
                </a:solidFill>
                <a:ea typeface="宋体" charset="0"/>
                <a:cs typeface="宋体" charset="0"/>
              </a:rPr>
              <a:t> </a:t>
            </a:r>
            <a:r>
              <a:rPr lang="en-US" altLang="zh-CN" sz="1400" dirty="0">
                <a:solidFill>
                  <a:srgbClr val="000000"/>
                </a:solidFill>
                <a:latin typeface="Times New Roman"/>
                <a:ea typeface="宋体" charset="0"/>
                <a:cs typeface="Times New Roman"/>
              </a:rPr>
              <a:t>In 2015,Baifa supplied standby diesel generators to Tianjin 117 Building-the tallest building in North China. </a:t>
            </a:r>
          </a:p>
          <a:p>
            <a:endParaRPr lang="en-US" altLang="zh-CN" sz="1400" dirty="0">
              <a:solidFill>
                <a:srgbClr val="000000"/>
              </a:solidFill>
              <a:latin typeface="Times New Roman"/>
              <a:ea typeface="宋体" charset="0"/>
              <a:cs typeface="Times New Roman"/>
            </a:endParaRPr>
          </a:p>
          <a:p>
            <a:r>
              <a:rPr lang="en-US" altLang="zh-CN" sz="1400" dirty="0">
                <a:solidFill>
                  <a:srgbClr val="000000"/>
                </a:solidFill>
                <a:latin typeface="Times New Roman"/>
                <a:ea typeface="宋体" charset="0"/>
                <a:cs typeface="Times New Roman"/>
              </a:rPr>
              <a:t>The total height of the building is 597m,with 4 floors underground and 117 floors on the ground. This project totally applied:</a:t>
            </a:r>
            <a:endParaRPr lang="en-US" sz="1400" dirty="0">
              <a:solidFill>
                <a:srgbClr val="000000"/>
              </a:solidFill>
              <a:latin typeface="Times New Roman"/>
              <a:cs typeface="Times New Roman"/>
            </a:endParaRPr>
          </a:p>
        </p:txBody>
      </p:sp>
      <p:pic>
        <p:nvPicPr>
          <p:cNvPr id="13" name="Picture 12"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432500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CAE251B-94C4-42AA-984A-4225A7241D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7153" y="2143099"/>
            <a:ext cx="4254500" cy="4254500"/>
          </a:xfrm>
          <a:prstGeom prst="rect">
            <a:avLst/>
          </a:prstGeom>
        </p:spPr>
      </p:pic>
      <p:sp>
        <p:nvSpPr>
          <p:cNvPr id="10" name="Rectangle 9"/>
          <p:cNvSpPr/>
          <p:nvPr/>
        </p:nvSpPr>
        <p:spPr>
          <a:xfrm>
            <a:off x="576184" y="2027679"/>
            <a:ext cx="4572000" cy="1754327"/>
          </a:xfrm>
          <a:prstGeom prst="rect">
            <a:avLst/>
          </a:prstGeom>
        </p:spPr>
        <p:txBody>
          <a:bodyPr>
            <a:spAutoFit/>
          </a:bodyPr>
          <a:lstStyle/>
          <a:p>
            <a:pPr algn="ctr">
              <a:lnSpc>
                <a:spcPct val="150000"/>
              </a:lnSpc>
            </a:pPr>
            <a:r>
              <a:rPr lang="en-US" altLang="zh-CN" dirty="0">
                <a:latin typeface="Abadi MT Condensed Extra Bold"/>
                <a:ea typeface="宋体" charset="0"/>
                <a:cs typeface="Abadi MT Condensed Extra Bold"/>
              </a:rPr>
              <a:t>2017, LOTUS TOWER, SRI LANKA </a:t>
            </a:r>
          </a:p>
          <a:p>
            <a:pPr algn="ctr">
              <a:lnSpc>
                <a:spcPct val="150000"/>
              </a:lnSpc>
            </a:pPr>
            <a:endParaRPr lang="en-US" altLang="zh-CN" dirty="0">
              <a:solidFill>
                <a:srgbClr val="009900"/>
              </a:solidFill>
              <a:ea typeface="宋体" charset="0"/>
              <a:cs typeface="宋体" charset="0"/>
            </a:endParaRPr>
          </a:p>
          <a:p>
            <a:pPr algn="ctr"/>
            <a:r>
              <a:rPr lang="en-US" altLang="zh-CN" dirty="0">
                <a:solidFill>
                  <a:schemeClr val="accent3">
                    <a:lumMod val="75000"/>
                  </a:schemeClr>
                </a:solidFill>
                <a:latin typeface="Times New Roman" pitchFamily="18" charset="0"/>
                <a:cs typeface="Times New Roman" pitchFamily="18" charset="0"/>
              </a:rPr>
              <a:t>Gen-set model: BF-M2750HV</a:t>
            </a:r>
          </a:p>
          <a:p>
            <a:pPr algn="ctr"/>
            <a:r>
              <a:rPr lang="en-US" altLang="zh-CN" dirty="0">
                <a:solidFill>
                  <a:schemeClr val="accent3">
                    <a:lumMod val="75000"/>
                  </a:schemeClr>
                </a:solidFill>
                <a:latin typeface="Times New Roman" pitchFamily="18" charset="0"/>
                <a:cs typeface="Times New Roman" pitchFamily="18" charset="0"/>
              </a:rPr>
              <a:t>Standby power: 2500kVA</a:t>
            </a:r>
          </a:p>
          <a:p>
            <a:pPr algn="ctr"/>
            <a:r>
              <a:rPr lang="en-US" altLang="zh-CN" dirty="0">
                <a:solidFill>
                  <a:schemeClr val="accent3">
                    <a:lumMod val="75000"/>
                  </a:schemeClr>
                </a:solidFill>
                <a:latin typeface="Times New Roman" pitchFamily="18" charset="0"/>
                <a:cs typeface="Times New Roman" pitchFamily="18" charset="0"/>
              </a:rPr>
              <a:t>Quantity: 2</a:t>
            </a:r>
          </a:p>
        </p:txBody>
      </p:sp>
      <p:sp>
        <p:nvSpPr>
          <p:cNvPr id="11" name="TextBox 10"/>
          <p:cNvSpPr txBox="1"/>
          <p:nvPr/>
        </p:nvSpPr>
        <p:spPr>
          <a:xfrm>
            <a:off x="925434" y="4445869"/>
            <a:ext cx="3905250" cy="830997"/>
          </a:xfrm>
          <a:prstGeom prst="rect">
            <a:avLst/>
          </a:prstGeom>
          <a:noFill/>
        </p:spPr>
        <p:txBody>
          <a:bodyPr wrap="square" rtlCol="0">
            <a:spAutoFit/>
          </a:bodyPr>
          <a:lstStyle/>
          <a:p>
            <a:pPr algn="ctr"/>
            <a:r>
              <a:rPr lang="en-US" sz="1600" dirty="0" err="1">
                <a:latin typeface="Times New Roman"/>
                <a:cs typeface="Times New Roman"/>
              </a:rPr>
              <a:t>Baifa</a:t>
            </a:r>
            <a:r>
              <a:rPr lang="en-US" sz="1600" dirty="0">
                <a:latin typeface="Times New Roman"/>
                <a:cs typeface="Times New Roman"/>
              </a:rPr>
              <a:t> 2 units BF-M2750MV providing backup power for most iconic building in Colombo, Sri Lanka.</a:t>
            </a:r>
          </a:p>
        </p:txBody>
      </p:sp>
      <p:pic>
        <p:nvPicPr>
          <p:cNvPr id="8" name="Picture 7"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2" name="Rectangle 11"/>
          <p:cNvSpPr/>
          <p:nvPr/>
        </p:nvSpPr>
        <p:spPr>
          <a:xfrm>
            <a:off x="1032578" y="131858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HIGH-VOTAGE 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BUILDING</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2752246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7" name="Rectangle 6"/>
          <p:cNvSpPr/>
          <p:nvPr/>
        </p:nvSpPr>
        <p:spPr>
          <a:xfrm>
            <a:off x="731407" y="2027679"/>
            <a:ext cx="4572000" cy="1754327"/>
          </a:xfrm>
          <a:prstGeom prst="rect">
            <a:avLst/>
          </a:prstGeom>
        </p:spPr>
        <p:txBody>
          <a:bodyPr>
            <a:spAutoFit/>
          </a:bodyPr>
          <a:lstStyle/>
          <a:p>
            <a:pPr algn="ctr">
              <a:lnSpc>
                <a:spcPct val="150000"/>
              </a:lnSpc>
            </a:pPr>
            <a:r>
              <a:rPr lang="en-US" altLang="zh-CN" dirty="0">
                <a:latin typeface="Abadi MT Condensed Extra Bold"/>
                <a:ea typeface="宋体" charset="0"/>
                <a:cs typeface="Abadi MT Condensed Extra Bold"/>
              </a:rPr>
              <a:t>2018, MARINE GATE1, DUBAI, UAE</a:t>
            </a:r>
          </a:p>
          <a:p>
            <a:pPr algn="ctr">
              <a:lnSpc>
                <a:spcPct val="150000"/>
              </a:lnSpc>
            </a:pPr>
            <a:endParaRPr lang="en-US" altLang="zh-CN" dirty="0">
              <a:solidFill>
                <a:srgbClr val="009900"/>
              </a:solidFill>
              <a:ea typeface="宋体" charset="0"/>
              <a:cs typeface="宋体" charset="0"/>
            </a:endParaRPr>
          </a:p>
          <a:p>
            <a:pPr algn="ctr"/>
            <a:r>
              <a:rPr lang="en-US" altLang="zh-CN" dirty="0">
                <a:solidFill>
                  <a:schemeClr val="accent3">
                    <a:lumMod val="75000"/>
                  </a:schemeClr>
                </a:solidFill>
                <a:latin typeface="Times New Roman" pitchFamily="18" charset="0"/>
                <a:cs typeface="Times New Roman" pitchFamily="18" charset="0"/>
              </a:rPr>
              <a:t>Gen-set model: BF-SM2100</a:t>
            </a:r>
          </a:p>
          <a:p>
            <a:pPr algn="ctr"/>
            <a:r>
              <a:rPr lang="en-US" altLang="zh-CN" dirty="0">
                <a:solidFill>
                  <a:schemeClr val="accent3">
                    <a:lumMod val="75000"/>
                  </a:schemeClr>
                </a:solidFill>
                <a:latin typeface="Times New Roman" pitchFamily="18" charset="0"/>
                <a:cs typeface="Times New Roman" pitchFamily="18" charset="0"/>
              </a:rPr>
              <a:t>Standby power: 1500kVA</a:t>
            </a:r>
          </a:p>
          <a:p>
            <a:pPr algn="ctr"/>
            <a:r>
              <a:rPr lang="en-US" altLang="zh-CN" dirty="0">
                <a:solidFill>
                  <a:schemeClr val="accent3">
                    <a:lumMod val="75000"/>
                  </a:schemeClr>
                </a:solidFill>
                <a:latin typeface="Times New Roman" pitchFamily="18" charset="0"/>
                <a:cs typeface="Times New Roman" pitchFamily="18" charset="0"/>
              </a:rPr>
              <a:t>Quantity: 1</a:t>
            </a:r>
          </a:p>
        </p:txBody>
      </p:sp>
      <p:sp>
        <p:nvSpPr>
          <p:cNvPr id="8" name="TextBox 7"/>
          <p:cNvSpPr txBox="1"/>
          <p:nvPr/>
        </p:nvSpPr>
        <p:spPr>
          <a:xfrm>
            <a:off x="925434" y="4445867"/>
            <a:ext cx="3905250" cy="584776"/>
          </a:xfrm>
          <a:prstGeom prst="rect">
            <a:avLst/>
          </a:prstGeom>
          <a:noFill/>
        </p:spPr>
        <p:txBody>
          <a:bodyPr wrap="square" rtlCol="0">
            <a:spAutoFit/>
          </a:bodyPr>
          <a:lstStyle/>
          <a:p>
            <a:pPr algn="ctr"/>
            <a:r>
              <a:rPr lang="en-US" sz="1600" dirty="0" err="1">
                <a:latin typeface="Times New Roman"/>
                <a:cs typeface="Times New Roman"/>
              </a:rPr>
              <a:t>Baifa</a:t>
            </a:r>
            <a:r>
              <a:rPr lang="en-US" sz="1600" dirty="0">
                <a:latin typeface="Times New Roman"/>
                <a:cs typeface="Times New Roman"/>
              </a:rPr>
              <a:t> BF-SM1650 providing backup power for most iconic building DUBAI MARINE.</a:t>
            </a:r>
          </a:p>
        </p:txBody>
      </p:sp>
      <p:pic>
        <p:nvPicPr>
          <p:cNvPr id="10" name="Picture 9" descr="IMG_268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4601" y="2027679"/>
            <a:ext cx="4089401" cy="4148667"/>
          </a:xfrm>
          <a:prstGeom prst="rect">
            <a:avLst/>
          </a:prstGeom>
        </p:spPr>
      </p:pic>
      <p:sp>
        <p:nvSpPr>
          <p:cNvPr id="9" name="Rectangle 8"/>
          <p:cNvSpPr/>
          <p:nvPr/>
        </p:nvSpPr>
        <p:spPr>
          <a:xfrm>
            <a:off x="1032578" y="1300316"/>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BUILDING</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247888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151116160A55J.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761" y="4055638"/>
            <a:ext cx="4027096" cy="2110332"/>
          </a:xfrm>
          <a:prstGeom prst="rect">
            <a:avLst/>
          </a:prstGeom>
        </p:spPr>
      </p:pic>
      <p:pic>
        <p:nvPicPr>
          <p:cNvPr id="10" name="Picture 9" descr="1-151116160R02c.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8144" y="1810533"/>
            <a:ext cx="2822340" cy="1881561"/>
          </a:xfrm>
          <a:prstGeom prst="rect">
            <a:avLst/>
          </a:prstGeom>
        </p:spPr>
      </p:pic>
      <p:pic>
        <p:nvPicPr>
          <p:cNvPr id="11" name="Picture 10" descr="IMG_609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8146" y="4055638"/>
            <a:ext cx="2859955" cy="2110332"/>
          </a:xfrm>
          <a:prstGeom prst="rect">
            <a:avLst/>
          </a:prstGeom>
        </p:spPr>
      </p:pic>
      <p:sp>
        <p:nvSpPr>
          <p:cNvPr id="12" name="Rectangle 11"/>
          <p:cNvSpPr/>
          <p:nvPr/>
        </p:nvSpPr>
        <p:spPr>
          <a:xfrm>
            <a:off x="1199408" y="1810534"/>
            <a:ext cx="5245845" cy="1754327"/>
          </a:xfrm>
          <a:prstGeom prst="rect">
            <a:avLst/>
          </a:prstGeom>
        </p:spPr>
        <p:txBody>
          <a:bodyPr wrap="square">
            <a:spAutoFit/>
          </a:bodyPr>
          <a:lstStyle/>
          <a:p>
            <a:pPr algn="ctr">
              <a:lnSpc>
                <a:spcPct val="150000"/>
              </a:lnSpc>
            </a:pPr>
            <a:r>
              <a:rPr lang="en-US" altLang="zh-CN" dirty="0">
                <a:latin typeface="Abadi MT Condensed Extra Bold"/>
                <a:ea typeface="宋体" charset="0"/>
                <a:cs typeface="Abadi MT Condensed Extra Bold"/>
              </a:rPr>
              <a:t>2012-2015, MANGROVE HOTE, CHINA</a:t>
            </a:r>
          </a:p>
          <a:p>
            <a:pPr>
              <a:lnSpc>
                <a:spcPct val="150000"/>
              </a:lnSpc>
            </a:pPr>
            <a:endParaRPr lang="en-US" altLang="zh-CN" dirty="0">
              <a:solidFill>
                <a:srgbClr val="009900"/>
              </a:solidFill>
              <a:ea typeface="宋体" charset="0"/>
              <a:cs typeface="宋体" charset="0"/>
            </a:endParaRPr>
          </a:p>
          <a:p>
            <a:pPr algn="ctr"/>
            <a:r>
              <a:rPr lang="en-US" altLang="zh-CN" dirty="0">
                <a:solidFill>
                  <a:schemeClr val="accent3">
                    <a:lumMod val="75000"/>
                  </a:schemeClr>
                </a:solidFill>
                <a:latin typeface="Times New Roman" pitchFamily="18" charset="0"/>
                <a:cs typeface="Times New Roman" pitchFamily="18" charset="0"/>
              </a:rPr>
              <a:t> In total 20MW emergency power was supplied to different sites of transnational hotel franchise Mangrove tree in </a:t>
            </a:r>
            <a:r>
              <a:rPr lang="en-US" altLang="zh-CN" dirty="0" err="1">
                <a:solidFill>
                  <a:schemeClr val="accent3">
                    <a:lumMod val="75000"/>
                  </a:schemeClr>
                </a:solidFill>
                <a:latin typeface="Times New Roman" pitchFamily="18" charset="0"/>
                <a:cs typeface="Times New Roman" pitchFamily="18" charset="0"/>
              </a:rPr>
              <a:t>Sanya</a:t>
            </a:r>
            <a:r>
              <a:rPr lang="en-US" altLang="zh-CN" dirty="0">
                <a:solidFill>
                  <a:schemeClr val="accent3">
                    <a:lumMod val="75000"/>
                  </a:schemeClr>
                </a:solidFill>
                <a:latin typeface="Times New Roman" pitchFamily="18" charset="0"/>
                <a:cs typeface="Times New Roman" pitchFamily="18" charset="0"/>
              </a:rPr>
              <a:t> city, China.   </a:t>
            </a:r>
          </a:p>
        </p:txBody>
      </p:sp>
      <p:pic>
        <p:nvPicPr>
          <p:cNvPr id="15" name="Picture 14"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HOTEL</a:t>
            </a:r>
          </a:p>
        </p:txBody>
      </p:sp>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13213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1-卡塔尔酒店(法国万禧集团).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8635" y="4595537"/>
            <a:ext cx="3315542" cy="1864993"/>
          </a:xfrm>
          <a:prstGeom prst="rect">
            <a:avLst/>
          </a:prstGeom>
        </p:spPr>
      </p:pic>
      <p:sp>
        <p:nvSpPr>
          <p:cNvPr id="9" name="TextBox 8"/>
          <p:cNvSpPr txBox="1"/>
          <p:nvPr/>
        </p:nvSpPr>
        <p:spPr>
          <a:xfrm>
            <a:off x="1043294" y="2175551"/>
            <a:ext cx="3813124" cy="1354217"/>
          </a:xfrm>
          <a:prstGeom prst="rect">
            <a:avLst/>
          </a:prstGeom>
          <a:noFill/>
        </p:spPr>
        <p:txBody>
          <a:bodyPr wrap="square" rtlCol="0">
            <a:spAutoFit/>
          </a:bodyPr>
          <a:lstStyle/>
          <a:p>
            <a:r>
              <a:rPr lang="en-US" altLang="zh-CN" sz="1600" dirty="0" err="1">
                <a:solidFill>
                  <a:schemeClr val="accent3">
                    <a:lumMod val="75000"/>
                  </a:schemeClr>
                </a:solidFill>
                <a:latin typeface="Times New Roman" pitchFamily="18" charset="0"/>
                <a:cs typeface="Times New Roman" pitchFamily="18" charset="0"/>
              </a:rPr>
              <a:t>Baifa</a:t>
            </a:r>
            <a:r>
              <a:rPr lang="en-US" altLang="zh-CN" sz="1600" dirty="0">
                <a:solidFill>
                  <a:schemeClr val="accent3">
                    <a:lumMod val="75000"/>
                  </a:schemeClr>
                </a:solidFill>
                <a:latin typeface="Times New Roman" pitchFamily="18" charset="0"/>
                <a:cs typeface="Times New Roman" pitchFamily="18" charset="0"/>
              </a:rPr>
              <a:t> </a:t>
            </a:r>
            <a:r>
              <a:rPr lang="en-US" altLang="zh-CN" sz="1600" dirty="0" err="1">
                <a:solidFill>
                  <a:schemeClr val="accent3">
                    <a:lumMod val="75000"/>
                  </a:schemeClr>
                </a:solidFill>
                <a:latin typeface="Times New Roman" pitchFamily="18" charset="0"/>
                <a:cs typeface="Times New Roman" pitchFamily="18" charset="0"/>
              </a:rPr>
              <a:t>genset</a:t>
            </a:r>
            <a:r>
              <a:rPr lang="en-US" altLang="zh-CN" sz="1600" dirty="0">
                <a:solidFill>
                  <a:schemeClr val="accent3">
                    <a:lumMod val="75000"/>
                  </a:schemeClr>
                </a:solidFill>
                <a:latin typeface="Times New Roman" pitchFamily="18" charset="0"/>
                <a:cs typeface="Times New Roman" pitchFamily="18" charset="0"/>
              </a:rPr>
              <a:t> has been popular for it’s robust and low noise level, which allows our units to supply power for overseas famous hotels.(Below: Qatar –French Vinci group) </a:t>
            </a:r>
          </a:p>
          <a:p>
            <a:endParaRPr lang="en-US" dirty="0"/>
          </a:p>
        </p:txBody>
      </p:sp>
      <p:pic>
        <p:nvPicPr>
          <p:cNvPr id="10" name="Picture 10"/>
          <p:cNvPicPr>
            <a:picLocks noChangeAspect="1" noChangeArrowheads="1"/>
          </p:cNvPicPr>
          <p:nvPr/>
        </p:nvPicPr>
        <p:blipFill>
          <a:blip r:embed="rId4" cstate="email">
            <a:lum bright="14000"/>
            <a:extLst>
              <a:ext uri="{28A0092B-C50C-407E-A947-70E740481C1C}">
                <a14:useLocalDpi xmlns:a14="http://schemas.microsoft.com/office/drawing/2010/main"/>
              </a:ext>
            </a:extLst>
          </a:blip>
          <a:srcRect/>
          <a:stretch>
            <a:fillRect/>
          </a:stretch>
        </p:blipFill>
        <p:spPr bwMode="auto">
          <a:xfrm>
            <a:off x="5350291" y="4614429"/>
            <a:ext cx="3304761" cy="1846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11" name="Rectangle 10"/>
          <p:cNvSpPr/>
          <p:nvPr/>
        </p:nvSpPr>
        <p:spPr>
          <a:xfrm>
            <a:off x="5159379" y="1424444"/>
            <a:ext cx="3733801" cy="3093154"/>
          </a:xfrm>
          <a:prstGeom prst="rect">
            <a:avLst/>
          </a:prstGeom>
        </p:spPr>
        <p:txBody>
          <a:bodyPr wrap="square">
            <a:spAutoFit/>
          </a:bodyPr>
          <a:lstStyle/>
          <a:p>
            <a:pPr>
              <a:lnSpc>
                <a:spcPct val="150000"/>
              </a:lnSpc>
              <a:spcBef>
                <a:spcPct val="0"/>
              </a:spcBef>
            </a:pPr>
            <a:r>
              <a:rPr lang="en-AU" altLang="zh-CN" sz="1000" dirty="0">
                <a:solidFill>
                  <a:srgbClr val="000000"/>
                </a:solidFill>
                <a:latin typeface="Times New Roman"/>
                <a:ea typeface="宋体" charset="0"/>
                <a:cs typeface="Times New Roman"/>
              </a:rPr>
              <a:t>Reference list:</a:t>
            </a:r>
          </a:p>
          <a:p>
            <a:pPr>
              <a:lnSpc>
                <a:spcPct val="150000"/>
              </a:lnSpc>
              <a:spcBef>
                <a:spcPct val="0"/>
              </a:spcBef>
            </a:pPr>
            <a:r>
              <a:rPr lang="en-AU" altLang="zh-CN" sz="1000" dirty="0">
                <a:solidFill>
                  <a:srgbClr val="000000"/>
                </a:solidFill>
                <a:latin typeface="Times New Roman"/>
                <a:ea typeface="宋体" charset="0"/>
                <a:cs typeface="Times New Roman"/>
              </a:rPr>
              <a:t>Beijing Crown hotel (Below)</a:t>
            </a:r>
            <a:endParaRPr lang="zh-CN" altLang="en-US" sz="1000" dirty="0">
              <a:solidFill>
                <a:srgbClr val="000000"/>
              </a:solidFill>
              <a:latin typeface="Times New Roman"/>
              <a:ea typeface="宋体" charset="0"/>
              <a:cs typeface="Times New Roman"/>
            </a:endParaRPr>
          </a:p>
          <a:p>
            <a:pPr>
              <a:lnSpc>
                <a:spcPct val="150000"/>
              </a:lnSpc>
              <a:spcBef>
                <a:spcPct val="0"/>
              </a:spcBef>
            </a:pPr>
            <a:r>
              <a:rPr lang="en-US" altLang="zh-CN" sz="1000" dirty="0" err="1">
                <a:solidFill>
                  <a:srgbClr val="000000"/>
                </a:solidFill>
                <a:latin typeface="Times New Roman"/>
                <a:ea typeface="宋体" charset="0"/>
                <a:cs typeface="Times New Roman"/>
              </a:rPr>
              <a:t>Sanya</a:t>
            </a:r>
            <a:r>
              <a:rPr lang="en-US" altLang="zh-CN" sz="1000" dirty="0">
                <a:solidFill>
                  <a:srgbClr val="000000"/>
                </a:solidFill>
                <a:latin typeface="Times New Roman"/>
                <a:ea typeface="宋体" charset="0"/>
                <a:cs typeface="Times New Roman"/>
              </a:rPr>
              <a:t> </a:t>
            </a:r>
            <a:r>
              <a:rPr lang="en-US" altLang="zh-CN" sz="1000" dirty="0">
                <a:solidFill>
                  <a:srgbClr val="000000"/>
                </a:solidFill>
                <a:latin typeface="Times New Roman"/>
                <a:cs typeface="Times New Roman"/>
              </a:rPr>
              <a:t>Hainan</a:t>
            </a:r>
            <a:r>
              <a:rPr lang="en-US" altLang="zh-CN" sz="1000" dirty="0">
                <a:solidFill>
                  <a:srgbClr val="000000"/>
                </a:solidFill>
                <a:latin typeface="Times New Roman"/>
                <a:ea typeface="宋体" charset="0"/>
                <a:cs typeface="Times New Roman"/>
              </a:rPr>
              <a:t> Red Forest Hotel</a:t>
            </a:r>
          </a:p>
          <a:p>
            <a:pPr>
              <a:lnSpc>
                <a:spcPct val="150000"/>
              </a:lnSpc>
              <a:spcBef>
                <a:spcPct val="0"/>
              </a:spcBef>
            </a:pPr>
            <a:r>
              <a:rPr lang="en-US" altLang="zh-CN" sz="1000" dirty="0">
                <a:solidFill>
                  <a:srgbClr val="000000"/>
                </a:solidFill>
                <a:latin typeface="Times New Roman"/>
                <a:ea typeface="宋体" charset="0"/>
                <a:cs typeface="Times New Roman"/>
              </a:rPr>
              <a:t>South </a:t>
            </a:r>
            <a:r>
              <a:rPr lang="en-US" altLang="zh-CN" sz="1000" dirty="0" err="1">
                <a:solidFill>
                  <a:srgbClr val="000000"/>
                </a:solidFill>
                <a:latin typeface="Times New Roman"/>
                <a:ea typeface="宋体" charset="0"/>
                <a:cs typeface="Times New Roman"/>
              </a:rPr>
              <a:t>Sanya</a:t>
            </a:r>
            <a:r>
              <a:rPr lang="en-US" altLang="zh-CN" sz="1000" dirty="0">
                <a:solidFill>
                  <a:srgbClr val="000000"/>
                </a:solidFill>
                <a:latin typeface="Times New Roman"/>
                <a:ea typeface="宋体" charset="0"/>
                <a:cs typeface="Times New Roman"/>
              </a:rPr>
              <a:t> </a:t>
            </a:r>
            <a:r>
              <a:rPr lang="en-US" altLang="zh-CN" sz="1000" dirty="0">
                <a:solidFill>
                  <a:srgbClr val="000000"/>
                </a:solidFill>
                <a:latin typeface="Times New Roman"/>
                <a:cs typeface="Times New Roman"/>
              </a:rPr>
              <a:t>Red Forest Hotel</a:t>
            </a:r>
            <a:r>
              <a:rPr lang="en-US" altLang="zh-CN" sz="1000" dirty="0">
                <a:solidFill>
                  <a:srgbClr val="000000"/>
                </a:solidFill>
                <a:latin typeface="Times New Roman"/>
                <a:ea typeface="宋体" charset="0"/>
                <a:cs typeface="Times New Roman"/>
              </a:rPr>
              <a:t> </a:t>
            </a:r>
            <a:r>
              <a:rPr lang="zh-CN" altLang="en-US" sz="1000" dirty="0">
                <a:solidFill>
                  <a:srgbClr val="000000"/>
                </a:solidFill>
                <a:latin typeface="Times New Roman"/>
                <a:ea typeface="宋体" charset="0"/>
                <a:cs typeface="Times New Roman"/>
              </a:rPr>
              <a:t>  </a:t>
            </a:r>
          </a:p>
          <a:p>
            <a:pPr>
              <a:lnSpc>
                <a:spcPct val="150000"/>
              </a:lnSpc>
              <a:spcBef>
                <a:spcPct val="0"/>
              </a:spcBef>
            </a:pPr>
            <a:r>
              <a:rPr lang="en-US" altLang="zh-CN" sz="1000" dirty="0">
                <a:solidFill>
                  <a:srgbClr val="000000"/>
                </a:solidFill>
                <a:latin typeface="Times New Roman"/>
                <a:ea typeface="宋体" charset="0"/>
                <a:cs typeface="Times New Roman"/>
              </a:rPr>
              <a:t>Coral Hotel of </a:t>
            </a:r>
            <a:r>
              <a:rPr lang="en-US" altLang="zh-CN" sz="1000" dirty="0" err="1">
                <a:solidFill>
                  <a:srgbClr val="000000"/>
                </a:solidFill>
                <a:latin typeface="Times New Roman"/>
                <a:cs typeface="Times New Roman"/>
              </a:rPr>
              <a:t>Wuzhizhou</a:t>
            </a:r>
            <a:r>
              <a:rPr lang="en-US" altLang="zh-CN" sz="1000" dirty="0">
                <a:solidFill>
                  <a:srgbClr val="000000"/>
                </a:solidFill>
                <a:latin typeface="Times New Roman"/>
                <a:cs typeface="Times New Roman"/>
              </a:rPr>
              <a:t> Island  </a:t>
            </a:r>
            <a:r>
              <a:rPr lang="en-US" altLang="zh-CN" sz="1000" dirty="0" err="1">
                <a:solidFill>
                  <a:srgbClr val="000000"/>
                </a:solidFill>
                <a:latin typeface="Times New Roman"/>
                <a:cs typeface="Times New Roman"/>
              </a:rPr>
              <a:t>Sanya</a:t>
            </a:r>
            <a:endParaRPr lang="zh-CN" altLang="en-US" sz="1000" dirty="0">
              <a:solidFill>
                <a:srgbClr val="000000"/>
              </a:solidFill>
              <a:latin typeface="Times New Roman"/>
              <a:ea typeface="宋体" charset="0"/>
              <a:cs typeface="Times New Roman"/>
            </a:endParaRPr>
          </a:p>
          <a:p>
            <a:pPr>
              <a:lnSpc>
                <a:spcPct val="150000"/>
              </a:lnSpc>
              <a:spcBef>
                <a:spcPct val="0"/>
              </a:spcBef>
            </a:pPr>
            <a:r>
              <a:rPr lang="en-US" altLang="zh-CN" sz="1000" dirty="0" err="1">
                <a:solidFill>
                  <a:srgbClr val="000000"/>
                </a:solidFill>
                <a:latin typeface="Times New Roman"/>
                <a:cs typeface="Times New Roman"/>
              </a:rPr>
              <a:t>Jiujiang</a:t>
            </a:r>
            <a:r>
              <a:rPr lang="en-US" altLang="zh-CN" sz="1000" dirty="0">
                <a:solidFill>
                  <a:srgbClr val="000000"/>
                </a:solidFill>
                <a:latin typeface="Times New Roman"/>
                <a:cs typeface="Times New Roman"/>
              </a:rPr>
              <a:t> Mount Lu </a:t>
            </a:r>
            <a:r>
              <a:rPr lang="en-US" altLang="zh-CN" sz="1000" dirty="0" err="1">
                <a:solidFill>
                  <a:srgbClr val="000000"/>
                </a:solidFill>
                <a:latin typeface="Times New Roman"/>
                <a:cs typeface="Times New Roman"/>
              </a:rPr>
              <a:t>zuishi</a:t>
            </a:r>
            <a:r>
              <a:rPr lang="en-US" altLang="zh-CN" sz="1000" dirty="0">
                <a:solidFill>
                  <a:srgbClr val="000000"/>
                </a:solidFill>
                <a:latin typeface="Times New Roman"/>
                <a:cs typeface="Times New Roman"/>
              </a:rPr>
              <a:t> Spa Resort </a:t>
            </a:r>
          </a:p>
          <a:p>
            <a:pPr>
              <a:lnSpc>
                <a:spcPct val="150000"/>
              </a:lnSpc>
              <a:spcBef>
                <a:spcPct val="0"/>
              </a:spcBef>
            </a:pPr>
            <a:r>
              <a:rPr lang="en-US" altLang="zh-CN" sz="1000" dirty="0" err="1">
                <a:solidFill>
                  <a:srgbClr val="000000"/>
                </a:solidFill>
                <a:latin typeface="Times New Roman"/>
                <a:ea typeface="宋体" charset="0"/>
                <a:cs typeface="Times New Roman"/>
              </a:rPr>
              <a:t>Shishi</a:t>
            </a:r>
            <a:r>
              <a:rPr lang="en-US" altLang="zh-CN" sz="1000" dirty="0">
                <a:solidFill>
                  <a:srgbClr val="000000"/>
                </a:solidFill>
                <a:latin typeface="Times New Roman"/>
                <a:ea typeface="宋体" charset="0"/>
                <a:cs typeface="Times New Roman"/>
              </a:rPr>
              <a:t> Fujian </a:t>
            </a:r>
            <a:r>
              <a:rPr lang="en-US" altLang="zh-CN" sz="1000" dirty="0" err="1">
                <a:solidFill>
                  <a:srgbClr val="000000"/>
                </a:solidFill>
                <a:latin typeface="Times New Roman"/>
                <a:ea typeface="宋体" charset="0"/>
                <a:cs typeface="Times New Roman"/>
              </a:rPr>
              <a:t>Lvdao</a:t>
            </a:r>
            <a:r>
              <a:rPr lang="en-US" altLang="zh-CN" sz="1000" dirty="0">
                <a:solidFill>
                  <a:srgbClr val="000000"/>
                </a:solidFill>
                <a:latin typeface="Times New Roman"/>
                <a:ea typeface="宋体" charset="0"/>
                <a:cs typeface="Times New Roman"/>
              </a:rPr>
              <a:t>  International Hotel Co. Ltd. </a:t>
            </a:r>
            <a:endParaRPr lang="zh-CN" altLang="en-US" sz="1000" dirty="0">
              <a:solidFill>
                <a:srgbClr val="000000"/>
              </a:solidFill>
              <a:latin typeface="Times New Roman"/>
              <a:ea typeface="宋体" charset="0"/>
              <a:cs typeface="Times New Roman"/>
            </a:endParaRPr>
          </a:p>
          <a:p>
            <a:pPr>
              <a:lnSpc>
                <a:spcPct val="150000"/>
              </a:lnSpc>
              <a:spcBef>
                <a:spcPct val="0"/>
              </a:spcBef>
            </a:pPr>
            <a:r>
              <a:rPr lang="en-US" altLang="zh-CN" sz="1000" dirty="0">
                <a:solidFill>
                  <a:srgbClr val="000000"/>
                </a:solidFill>
                <a:latin typeface="Times New Roman"/>
                <a:ea typeface="宋体" charset="0"/>
                <a:cs typeface="Times New Roman"/>
              </a:rPr>
              <a:t>Qingdao Shandong Ocean Hotel</a:t>
            </a:r>
            <a:endParaRPr lang="zh-CN" altLang="en-US" sz="1000" dirty="0">
              <a:solidFill>
                <a:srgbClr val="000000"/>
              </a:solidFill>
              <a:latin typeface="Times New Roman"/>
              <a:ea typeface="宋体" charset="0"/>
              <a:cs typeface="Times New Roman"/>
            </a:endParaRPr>
          </a:p>
          <a:p>
            <a:pPr>
              <a:lnSpc>
                <a:spcPct val="150000"/>
              </a:lnSpc>
              <a:spcBef>
                <a:spcPct val="0"/>
              </a:spcBef>
            </a:pPr>
            <a:r>
              <a:rPr lang="en-US" altLang="zh-CN" sz="1000" dirty="0">
                <a:solidFill>
                  <a:srgbClr val="000000"/>
                </a:solidFill>
                <a:latin typeface="Times New Roman"/>
                <a:cs typeface="Times New Roman"/>
              </a:rPr>
              <a:t>Banyan Tree </a:t>
            </a:r>
            <a:r>
              <a:rPr lang="en-US" altLang="zh-CN" sz="1000" dirty="0" err="1">
                <a:solidFill>
                  <a:srgbClr val="000000"/>
                </a:solidFill>
                <a:latin typeface="Times New Roman"/>
                <a:cs typeface="Times New Roman"/>
              </a:rPr>
              <a:t>Lijiang</a:t>
            </a:r>
            <a:r>
              <a:rPr lang="en-US" altLang="zh-CN" sz="1000" dirty="0">
                <a:solidFill>
                  <a:srgbClr val="000000"/>
                </a:solidFill>
                <a:latin typeface="Times New Roman"/>
                <a:cs typeface="Times New Roman"/>
              </a:rPr>
              <a:t> Yunnan Hotel  </a:t>
            </a:r>
          </a:p>
          <a:p>
            <a:pPr>
              <a:lnSpc>
                <a:spcPct val="150000"/>
              </a:lnSpc>
              <a:spcBef>
                <a:spcPct val="0"/>
              </a:spcBef>
            </a:pPr>
            <a:r>
              <a:rPr lang="en-US" altLang="zh-CN" sz="1000" dirty="0">
                <a:solidFill>
                  <a:srgbClr val="000000"/>
                </a:solidFill>
                <a:latin typeface="Times New Roman"/>
                <a:ea typeface="宋体" charset="0"/>
                <a:cs typeface="Times New Roman"/>
              </a:rPr>
              <a:t>Suzhou </a:t>
            </a:r>
            <a:r>
              <a:rPr lang="en-US" altLang="zh-CN" sz="1000" dirty="0" err="1">
                <a:solidFill>
                  <a:srgbClr val="000000"/>
                </a:solidFill>
                <a:latin typeface="Times New Roman"/>
                <a:ea typeface="宋体" charset="0"/>
                <a:cs typeface="Times New Roman"/>
              </a:rPr>
              <a:t>Taihu</a:t>
            </a:r>
            <a:r>
              <a:rPr lang="en-US" altLang="zh-CN" sz="1000" dirty="0">
                <a:solidFill>
                  <a:srgbClr val="000000"/>
                </a:solidFill>
                <a:latin typeface="Times New Roman"/>
                <a:ea typeface="宋体" charset="0"/>
                <a:cs typeface="Times New Roman"/>
              </a:rPr>
              <a:t> Golf Hotel</a:t>
            </a:r>
            <a:r>
              <a:rPr lang="zh-CN" altLang="en-US" sz="1000" dirty="0">
                <a:solidFill>
                  <a:srgbClr val="000000"/>
                </a:solidFill>
                <a:latin typeface="Times New Roman"/>
                <a:ea typeface="宋体" charset="0"/>
                <a:cs typeface="Times New Roman"/>
              </a:rPr>
              <a:t>         </a:t>
            </a:r>
          </a:p>
          <a:p>
            <a:pPr>
              <a:lnSpc>
                <a:spcPct val="150000"/>
              </a:lnSpc>
              <a:spcBef>
                <a:spcPct val="0"/>
              </a:spcBef>
            </a:pPr>
            <a:r>
              <a:rPr lang="en-US" altLang="zh-CN" sz="1000" dirty="0">
                <a:solidFill>
                  <a:srgbClr val="000000"/>
                </a:solidFill>
                <a:latin typeface="Times New Roman"/>
                <a:cs typeface="Times New Roman"/>
              </a:rPr>
              <a:t>V-Continent Beijing Parkview </a:t>
            </a:r>
            <a:r>
              <a:rPr lang="en-US" altLang="zh-CN" sz="1000" dirty="0" err="1">
                <a:solidFill>
                  <a:srgbClr val="000000"/>
                </a:solidFill>
                <a:latin typeface="Times New Roman"/>
                <a:cs typeface="Times New Roman"/>
              </a:rPr>
              <a:t>Wuzhou</a:t>
            </a:r>
            <a:r>
              <a:rPr lang="en-US" altLang="zh-CN" sz="1000" dirty="0">
                <a:solidFill>
                  <a:srgbClr val="000000"/>
                </a:solidFill>
                <a:latin typeface="Times New Roman"/>
                <a:cs typeface="Times New Roman"/>
              </a:rPr>
              <a:t> Hotel</a:t>
            </a:r>
          </a:p>
          <a:p>
            <a:r>
              <a:rPr lang="en-US" altLang="zh-CN" sz="1000" dirty="0" err="1">
                <a:solidFill>
                  <a:srgbClr val="000000"/>
                </a:solidFill>
                <a:latin typeface="Times New Roman"/>
                <a:cs typeface="Times New Roman"/>
              </a:rPr>
              <a:t>Jianyang</a:t>
            </a:r>
            <a:r>
              <a:rPr lang="en-US" altLang="zh-CN" sz="1000" dirty="0">
                <a:solidFill>
                  <a:srgbClr val="000000"/>
                </a:solidFill>
                <a:latin typeface="Times New Roman"/>
                <a:cs typeface="Times New Roman"/>
              </a:rPr>
              <a:t>  Sichuan </a:t>
            </a:r>
            <a:r>
              <a:rPr lang="en-US" altLang="zh-CN" sz="1000" dirty="0" err="1">
                <a:solidFill>
                  <a:srgbClr val="000000"/>
                </a:solidFill>
                <a:latin typeface="Times New Roman"/>
                <a:cs typeface="Times New Roman"/>
              </a:rPr>
              <a:t>Xin</a:t>
            </a:r>
            <a:r>
              <a:rPr lang="en-US" altLang="zh-CN" sz="1000" dirty="0">
                <a:solidFill>
                  <a:srgbClr val="000000"/>
                </a:solidFill>
                <a:latin typeface="Times New Roman"/>
                <a:cs typeface="Times New Roman"/>
              </a:rPr>
              <a:t> </a:t>
            </a:r>
            <a:r>
              <a:rPr lang="en-US" altLang="zh-CN" sz="1000" dirty="0" err="1">
                <a:solidFill>
                  <a:srgbClr val="000000"/>
                </a:solidFill>
                <a:latin typeface="Times New Roman"/>
                <a:cs typeface="Times New Roman"/>
              </a:rPr>
              <a:t>Yatu</a:t>
            </a:r>
            <a:r>
              <a:rPr lang="en-US" altLang="zh-CN" sz="1000" dirty="0">
                <a:solidFill>
                  <a:srgbClr val="000000"/>
                </a:solidFill>
                <a:latin typeface="Times New Roman"/>
                <a:cs typeface="Times New Roman"/>
              </a:rPr>
              <a:t> Hotel</a:t>
            </a:r>
          </a:p>
          <a:p>
            <a:r>
              <a:rPr lang="en-US" altLang="zh-CN" sz="1000" dirty="0">
                <a:solidFill>
                  <a:srgbClr val="000000"/>
                </a:solidFill>
                <a:latin typeface="Times New Roman"/>
                <a:cs typeface="Times New Roman"/>
              </a:rPr>
              <a:t>Beijing canal people's founding Holiday Inn </a:t>
            </a:r>
          </a:p>
          <a:p>
            <a:r>
              <a:rPr lang="en-US" altLang="zh-CN" sz="1000" dirty="0">
                <a:solidFill>
                  <a:srgbClr val="000000"/>
                </a:solidFill>
                <a:latin typeface="Times New Roman"/>
                <a:ea typeface="宋体" charset="0"/>
                <a:cs typeface="Times New Roman"/>
              </a:rPr>
              <a:t>Ibis Hotel</a:t>
            </a:r>
            <a:endParaRPr lang="zh-CN" altLang="en-US" sz="1000" dirty="0">
              <a:solidFill>
                <a:srgbClr val="000000"/>
              </a:solidFill>
              <a:latin typeface="Times New Roman"/>
              <a:ea typeface="宋体" charset="0"/>
              <a:cs typeface="Times New Roman"/>
            </a:endParaRPr>
          </a:p>
        </p:txBody>
      </p:sp>
      <p:pic>
        <p:nvPicPr>
          <p:cNvPr id="14" name="Picture 13" descr="展会旗1.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2" name="Rectangle 11"/>
          <p:cNvSpPr/>
          <p:nvPr/>
        </p:nvSpPr>
        <p:spPr>
          <a:xfrm>
            <a:off x="1032578" y="1260590"/>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HOTEL</a:t>
            </a: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632722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Screen Shot 2015-07-07 at 3.20.5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7930" y="1991245"/>
            <a:ext cx="4350327" cy="2265244"/>
          </a:xfrm>
          <a:prstGeom prst="rect">
            <a:avLst/>
          </a:prstGeom>
        </p:spPr>
      </p:pic>
      <p:sp>
        <p:nvSpPr>
          <p:cNvPr id="10" name="TextBox 9"/>
          <p:cNvSpPr txBox="1"/>
          <p:nvPr/>
        </p:nvSpPr>
        <p:spPr>
          <a:xfrm>
            <a:off x="1040334" y="2186788"/>
            <a:ext cx="3572211" cy="369332"/>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2013,  MINE SITE PRIME, MONGOLIA</a:t>
            </a:r>
            <a:endParaRPr lang="zh-CN" altLang="en-US" dirty="0">
              <a:effectLst>
                <a:outerShdw blurRad="38100" dist="38100" dir="2700000" algn="tl">
                  <a:srgbClr val="000000">
                    <a:alpha val="43137"/>
                  </a:srgbClr>
                </a:outerShdw>
              </a:effectLst>
              <a:latin typeface="Abadi MT Condensed Extra Bold"/>
              <a:cs typeface="Abadi MT Condensed Extra Bold"/>
            </a:endParaRPr>
          </a:p>
        </p:txBody>
      </p:sp>
      <p:sp>
        <p:nvSpPr>
          <p:cNvPr id="11" name="TextBox 10"/>
          <p:cNvSpPr txBox="1"/>
          <p:nvPr/>
        </p:nvSpPr>
        <p:spPr>
          <a:xfrm>
            <a:off x="767172" y="2889793"/>
            <a:ext cx="3935286" cy="923330"/>
          </a:xfrm>
          <a:prstGeom prst="rect">
            <a:avLst/>
          </a:prstGeom>
          <a:noFill/>
        </p:spPr>
        <p:txBody>
          <a:bodyPr wrap="square" rtlCol="0">
            <a:spAutoFit/>
          </a:bodyPr>
          <a:lstStyle/>
          <a:p>
            <a:pPr algn="ctr"/>
            <a:r>
              <a:rPr lang="en-US" altLang="zh-CN" dirty="0">
                <a:solidFill>
                  <a:srgbClr val="77933C"/>
                </a:solidFill>
                <a:latin typeface="Times New Roman" pitchFamily="18" charset="0"/>
                <a:cs typeface="Times New Roman" pitchFamily="18" charset="0"/>
              </a:rPr>
              <a:t>Gen-set model: BF-M2500SHV </a:t>
            </a:r>
          </a:p>
          <a:p>
            <a:pPr algn="ctr"/>
            <a:r>
              <a:rPr lang="en-US" altLang="zh-CN" dirty="0">
                <a:solidFill>
                  <a:srgbClr val="77933C"/>
                </a:solidFill>
                <a:latin typeface="Times New Roman" pitchFamily="18" charset="0"/>
                <a:cs typeface="Times New Roman" pitchFamily="18" charset="0"/>
              </a:rPr>
              <a:t>Prime power: 2000kVA, 10.5KV</a:t>
            </a:r>
          </a:p>
          <a:p>
            <a:pPr algn="ctr"/>
            <a:r>
              <a:rPr lang="en-US" altLang="zh-CN" dirty="0">
                <a:solidFill>
                  <a:srgbClr val="77933C"/>
                </a:solidFill>
                <a:latin typeface="Times New Roman" pitchFamily="18" charset="0"/>
                <a:cs typeface="Times New Roman" pitchFamily="18" charset="0"/>
              </a:rPr>
              <a:t>Quantity: 2 units</a:t>
            </a:r>
            <a:endParaRPr lang="zh-CN" altLang="en-US" dirty="0">
              <a:latin typeface="Times New Roman" pitchFamily="18" charset="0"/>
              <a:cs typeface="Times New Roman" pitchFamily="18" charset="0"/>
            </a:endParaRPr>
          </a:p>
        </p:txBody>
      </p:sp>
      <p:sp>
        <p:nvSpPr>
          <p:cNvPr id="12" name="TextBox 11"/>
          <p:cNvSpPr txBox="1"/>
          <p:nvPr/>
        </p:nvSpPr>
        <p:spPr>
          <a:xfrm>
            <a:off x="1436599" y="4844402"/>
            <a:ext cx="7521656" cy="1754327"/>
          </a:xfrm>
          <a:prstGeom prst="rect">
            <a:avLst/>
          </a:prstGeom>
          <a:noFill/>
        </p:spPr>
        <p:txBody>
          <a:bodyPr wrap="square" rtlCol="0">
            <a:spAutoFit/>
          </a:bodyPr>
          <a:lstStyle/>
          <a:p>
            <a:r>
              <a:rPr lang="en-US" sz="1600" dirty="0">
                <a:latin typeface="Times New Roman" pitchFamily="18" charset="0"/>
                <a:cs typeface="Times New Roman" pitchFamily="18" charset="0"/>
              </a:rPr>
              <a:t>In 2012,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provided 2 sets of BF-M series 2000KW containerized diesel generators, </a:t>
            </a:r>
            <a:r>
              <a:rPr lang="en-US" altLang="zh-CN" sz="1600" dirty="0">
                <a:latin typeface="Times New Roman" pitchFamily="18" charset="0"/>
                <a:cs typeface="Times New Roman" pitchFamily="18" charset="0"/>
              </a:rPr>
              <a:t>boosted and auto paralleled for prime power supply on Mongolia mining site.</a:t>
            </a:r>
          </a:p>
          <a:p>
            <a:endParaRPr lang="en-US" sz="1600" dirty="0">
              <a:latin typeface="Times New Roman" pitchFamily="18" charset="0"/>
              <a:cs typeface="Times New Roman" pitchFamily="18" charset="0"/>
            </a:endParaRPr>
          </a:p>
          <a:p>
            <a:r>
              <a:rPr lang="en-US" altLang="zh-CN" sz="1600" dirty="0">
                <a:latin typeface="Times New Roman" pitchFamily="18" charset="0"/>
                <a:cs typeface="Times New Roman" pitchFamily="18" charset="0"/>
              </a:rPr>
              <a:t>Gen-set and electric transformer all contained in well built sand and all weatherproof 40ft container. </a:t>
            </a:r>
            <a:endParaRPr lang="en-US" sz="1600" dirty="0">
              <a:latin typeface="Times New Roman" pitchFamily="18" charset="0"/>
              <a:cs typeface="Times New Roman" pitchFamily="18" charset="0"/>
            </a:endParaRPr>
          </a:p>
          <a:p>
            <a:endParaRPr lang="en-US" sz="1400" dirty="0">
              <a:latin typeface="Avenir Light"/>
              <a:cs typeface="Avenir Light"/>
            </a:endParaRPr>
          </a:p>
          <a:p>
            <a:endParaRPr lang="en-US" sz="1400" dirty="0">
              <a:latin typeface="Avenir Light"/>
              <a:cs typeface="Avenir Light"/>
            </a:endParaRPr>
          </a:p>
        </p:txBody>
      </p:sp>
      <p:pic>
        <p:nvPicPr>
          <p:cNvPr id="9" name="Picture 8"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2395424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2011-蒙古矿业11-800KW.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294" y="1822530"/>
            <a:ext cx="8090008" cy="1893079"/>
          </a:xfrm>
          <a:prstGeom prst="rect">
            <a:avLst/>
          </a:prstGeom>
        </p:spPr>
      </p:pic>
      <p:sp>
        <p:nvSpPr>
          <p:cNvPr id="11" name="TextBox 10"/>
          <p:cNvSpPr txBox="1"/>
          <p:nvPr/>
        </p:nvSpPr>
        <p:spPr>
          <a:xfrm>
            <a:off x="1010892" y="4999812"/>
            <a:ext cx="3727938" cy="923330"/>
          </a:xfrm>
          <a:prstGeom prst="rect">
            <a:avLst/>
          </a:prstGeom>
          <a:noFill/>
        </p:spPr>
        <p:txBody>
          <a:bodyPr wrap="square" rtlCol="0">
            <a:spAutoFit/>
          </a:bodyPr>
          <a:lstStyle/>
          <a:p>
            <a:pPr algn="ctr"/>
            <a:r>
              <a:rPr lang="en-US" altLang="zh-CN" dirty="0" err="1">
                <a:solidFill>
                  <a:schemeClr val="accent3">
                    <a:lumMod val="75000"/>
                  </a:schemeClr>
                </a:solidFill>
                <a:latin typeface="Times New Roman" pitchFamily="18" charset="0"/>
                <a:cs typeface="Times New Roman" pitchFamily="18" charset="0"/>
              </a:rPr>
              <a:t>Genset</a:t>
            </a:r>
            <a:r>
              <a:rPr lang="en-US" altLang="zh-CN" dirty="0">
                <a:solidFill>
                  <a:schemeClr val="accent3">
                    <a:lumMod val="75000"/>
                  </a:schemeClr>
                </a:solidFill>
                <a:latin typeface="Times New Roman" pitchFamily="18" charset="0"/>
                <a:cs typeface="Times New Roman" pitchFamily="18" charset="0"/>
              </a:rPr>
              <a:t> model: BF-C825;</a:t>
            </a:r>
          </a:p>
          <a:p>
            <a:pPr algn="ctr"/>
            <a:r>
              <a:rPr lang="en-US" altLang="zh-CN" dirty="0">
                <a:solidFill>
                  <a:schemeClr val="accent3">
                    <a:lumMod val="75000"/>
                  </a:schemeClr>
                </a:solidFill>
                <a:latin typeface="Times New Roman" pitchFamily="18" charset="0"/>
                <a:cs typeface="Times New Roman" pitchFamily="18" charset="0"/>
              </a:rPr>
              <a:t> Prime power: 750kVA;</a:t>
            </a:r>
          </a:p>
          <a:p>
            <a:pPr algn="ctr"/>
            <a:r>
              <a:rPr lang="en-US" altLang="zh-CN" dirty="0">
                <a:solidFill>
                  <a:schemeClr val="accent3">
                    <a:lumMod val="75000"/>
                  </a:schemeClr>
                </a:solidFill>
                <a:latin typeface="Times New Roman" pitchFamily="18" charset="0"/>
                <a:cs typeface="Times New Roman" pitchFamily="18" charset="0"/>
              </a:rPr>
              <a:t> Quantity: 11 units</a:t>
            </a:r>
          </a:p>
        </p:txBody>
      </p:sp>
      <p:sp>
        <p:nvSpPr>
          <p:cNvPr id="2" name="Rectangle 1"/>
          <p:cNvSpPr/>
          <p:nvPr/>
        </p:nvSpPr>
        <p:spPr>
          <a:xfrm>
            <a:off x="4738830" y="3921042"/>
            <a:ext cx="4291992" cy="2785378"/>
          </a:xfrm>
          <a:prstGeom prst="rect">
            <a:avLst/>
          </a:prstGeom>
        </p:spPr>
        <p:txBody>
          <a:bodyPr wrap="square">
            <a:spAutoFit/>
          </a:bodyPr>
          <a:lstStyle/>
          <a:p>
            <a:pPr>
              <a:lnSpc>
                <a:spcPct val="150000"/>
              </a:lnSpc>
              <a:spcBef>
                <a:spcPct val="0"/>
              </a:spcBef>
            </a:pPr>
            <a:r>
              <a:rPr lang="en-US" altLang="zh-CN" sz="1400" b="1" dirty="0">
                <a:solidFill>
                  <a:srgbClr val="000000"/>
                </a:solidFill>
                <a:ea typeface="宋体" charset="0"/>
                <a:cs typeface="宋体" charset="0"/>
              </a:rPr>
              <a:t>Mining project reference list in China:</a:t>
            </a:r>
            <a:endParaRPr lang="zh-CN" altLang="en-US" sz="1400" b="1" dirty="0">
              <a:solidFill>
                <a:srgbClr val="000000"/>
              </a:solidFill>
              <a:ea typeface="宋体" charset="0"/>
              <a:cs typeface="宋体" charset="0"/>
            </a:endParaRPr>
          </a:p>
          <a:p>
            <a:r>
              <a:rPr lang="en-US" altLang="zh-CN" sz="1400" dirty="0" err="1">
                <a:solidFill>
                  <a:srgbClr val="000000"/>
                </a:solidFill>
              </a:rPr>
              <a:t>Mangnai</a:t>
            </a:r>
            <a:r>
              <a:rPr lang="en-US" altLang="zh-CN" sz="1400" dirty="0">
                <a:solidFill>
                  <a:srgbClr val="000000"/>
                </a:solidFill>
              </a:rPr>
              <a:t> </a:t>
            </a:r>
            <a:r>
              <a:rPr lang="en-US" altLang="zh-CN" sz="1400" dirty="0" err="1">
                <a:solidFill>
                  <a:srgbClr val="000000"/>
                </a:solidFill>
              </a:rPr>
              <a:t>Xingyuan</a:t>
            </a:r>
            <a:r>
              <a:rPr lang="en-US" altLang="zh-CN" sz="1400" dirty="0">
                <a:solidFill>
                  <a:srgbClr val="000000"/>
                </a:solidFill>
              </a:rPr>
              <a:t> Potash Co. Ltd. </a:t>
            </a:r>
          </a:p>
          <a:p>
            <a:r>
              <a:rPr lang="en-US" altLang="zh-CN" sz="1400" dirty="0" err="1">
                <a:solidFill>
                  <a:srgbClr val="000000"/>
                </a:solidFill>
              </a:rPr>
              <a:t>Xixinzhuang</a:t>
            </a:r>
            <a:r>
              <a:rPr lang="en-US" altLang="zh-CN" sz="1400" dirty="0">
                <a:solidFill>
                  <a:srgbClr val="000000"/>
                </a:solidFill>
              </a:rPr>
              <a:t> Town  Coal Mine of </a:t>
            </a:r>
            <a:r>
              <a:rPr lang="en-US" altLang="zh-CN" sz="1400" dirty="0" err="1">
                <a:solidFill>
                  <a:srgbClr val="000000"/>
                </a:solidFill>
              </a:rPr>
              <a:t>Xiaoyi</a:t>
            </a:r>
            <a:r>
              <a:rPr lang="en-US" altLang="zh-CN" sz="1400" dirty="0">
                <a:solidFill>
                  <a:srgbClr val="000000"/>
                </a:solidFill>
              </a:rPr>
              <a:t> City in Shanxi Province</a:t>
            </a:r>
            <a:endParaRPr lang="en-US" altLang="zh-CN" sz="1400" dirty="0">
              <a:solidFill>
                <a:srgbClr val="000000"/>
              </a:solidFill>
              <a:ea typeface="宋体" charset="0"/>
              <a:cs typeface="宋体" charset="0"/>
            </a:endParaRPr>
          </a:p>
          <a:p>
            <a:r>
              <a:rPr lang="en-US" altLang="zh-CN" sz="1400" dirty="0">
                <a:solidFill>
                  <a:srgbClr val="000000"/>
                </a:solidFill>
              </a:rPr>
              <a:t>Sand Village Mining Co., Ltd. of </a:t>
            </a:r>
            <a:r>
              <a:rPr lang="en-US" altLang="zh-CN" sz="1400" dirty="0" err="1">
                <a:solidFill>
                  <a:srgbClr val="000000"/>
                </a:solidFill>
              </a:rPr>
              <a:t>Huzhou</a:t>
            </a:r>
            <a:r>
              <a:rPr lang="en-US" altLang="zh-CN" sz="1400" dirty="0">
                <a:solidFill>
                  <a:srgbClr val="000000"/>
                </a:solidFill>
              </a:rPr>
              <a:t> Zhejiang </a:t>
            </a:r>
            <a:endParaRPr lang="zh-CN" altLang="en-US" sz="1400" dirty="0">
              <a:solidFill>
                <a:srgbClr val="000000"/>
              </a:solidFill>
            </a:endParaRPr>
          </a:p>
          <a:p>
            <a:r>
              <a:rPr lang="en-US" altLang="zh-CN" sz="1400" dirty="0">
                <a:solidFill>
                  <a:srgbClr val="000000"/>
                </a:solidFill>
              </a:rPr>
              <a:t>Heilongjiang Long </a:t>
            </a:r>
            <a:r>
              <a:rPr lang="en-US" altLang="zh-CN" sz="1400" dirty="0" err="1">
                <a:solidFill>
                  <a:srgbClr val="000000"/>
                </a:solidFill>
              </a:rPr>
              <a:t>Peng</a:t>
            </a:r>
            <a:r>
              <a:rPr lang="en-US" altLang="zh-CN" sz="1400" dirty="0">
                <a:solidFill>
                  <a:srgbClr val="000000"/>
                </a:solidFill>
              </a:rPr>
              <a:t> Coal Co., Ltd. </a:t>
            </a:r>
          </a:p>
          <a:p>
            <a:r>
              <a:rPr lang="en-US" altLang="zh-CN" sz="1400" dirty="0" err="1">
                <a:solidFill>
                  <a:srgbClr val="000000"/>
                </a:solidFill>
              </a:rPr>
              <a:t>Banmiao</a:t>
            </a:r>
            <a:r>
              <a:rPr lang="en-US" altLang="zh-CN" sz="1400" dirty="0">
                <a:solidFill>
                  <a:srgbClr val="000000"/>
                </a:solidFill>
              </a:rPr>
              <a:t> Mining </a:t>
            </a:r>
            <a:r>
              <a:rPr lang="en-US" altLang="zh-CN" sz="1400" dirty="0" err="1">
                <a:solidFill>
                  <a:srgbClr val="000000"/>
                </a:solidFill>
              </a:rPr>
              <a:t>Co.,Ltd</a:t>
            </a:r>
            <a:r>
              <a:rPr lang="en-US" altLang="zh-CN" sz="1400" dirty="0">
                <a:solidFill>
                  <a:srgbClr val="000000"/>
                </a:solidFill>
              </a:rPr>
              <a:t>. of </a:t>
            </a:r>
            <a:r>
              <a:rPr lang="en-US" altLang="zh-CN" sz="1400" dirty="0" err="1">
                <a:solidFill>
                  <a:srgbClr val="000000"/>
                </a:solidFill>
              </a:rPr>
              <a:t>Baishan</a:t>
            </a:r>
            <a:r>
              <a:rPr lang="en-US" altLang="zh-CN" sz="1400" dirty="0">
                <a:solidFill>
                  <a:srgbClr val="000000"/>
                </a:solidFill>
              </a:rPr>
              <a:t> Jilin</a:t>
            </a:r>
            <a:endParaRPr lang="zh-CN" altLang="en-US" sz="1400" dirty="0">
              <a:solidFill>
                <a:srgbClr val="000000"/>
              </a:solidFill>
              <a:ea typeface="宋体" charset="0"/>
              <a:cs typeface="宋体" charset="0"/>
            </a:endParaRPr>
          </a:p>
          <a:p>
            <a:r>
              <a:rPr lang="en-US" altLang="zh-CN" sz="1400" dirty="0" err="1">
                <a:solidFill>
                  <a:srgbClr val="000000"/>
                </a:solidFill>
                <a:ea typeface="宋体" charset="0"/>
                <a:cs typeface="宋体" charset="0"/>
              </a:rPr>
              <a:t>Mahai</a:t>
            </a:r>
            <a:r>
              <a:rPr lang="en-US" altLang="zh-CN" sz="1400" dirty="0">
                <a:solidFill>
                  <a:srgbClr val="000000"/>
                </a:solidFill>
                <a:ea typeface="宋体" charset="0"/>
                <a:cs typeface="宋体" charset="0"/>
              </a:rPr>
              <a:t> </a:t>
            </a:r>
            <a:r>
              <a:rPr lang="en-US" altLang="zh-CN" sz="1400" dirty="0" err="1">
                <a:solidFill>
                  <a:srgbClr val="000000"/>
                </a:solidFill>
                <a:ea typeface="宋体" charset="0"/>
                <a:cs typeface="宋体" charset="0"/>
              </a:rPr>
              <a:t>Yanhu</a:t>
            </a:r>
            <a:r>
              <a:rPr lang="en-US" altLang="zh-CN" sz="1400" dirty="0">
                <a:solidFill>
                  <a:srgbClr val="000000"/>
                </a:solidFill>
                <a:ea typeface="宋体" charset="0"/>
                <a:cs typeface="宋体" charset="0"/>
              </a:rPr>
              <a:t> </a:t>
            </a:r>
            <a:r>
              <a:rPr lang="en-US" altLang="zh-CN" sz="1400" dirty="0" err="1">
                <a:solidFill>
                  <a:srgbClr val="000000"/>
                </a:solidFill>
                <a:ea typeface="宋体" charset="0"/>
                <a:cs typeface="宋体" charset="0"/>
              </a:rPr>
              <a:t>Wansheng</a:t>
            </a:r>
            <a:r>
              <a:rPr lang="en-US" altLang="zh-CN" sz="1400" dirty="0">
                <a:solidFill>
                  <a:srgbClr val="000000"/>
                </a:solidFill>
                <a:ea typeface="宋体" charset="0"/>
                <a:cs typeface="宋体" charset="0"/>
              </a:rPr>
              <a:t> </a:t>
            </a:r>
            <a:r>
              <a:rPr lang="en-US" altLang="zh-CN" sz="1400" dirty="0">
                <a:solidFill>
                  <a:srgbClr val="000000"/>
                </a:solidFill>
              </a:rPr>
              <a:t>Potash Factory of </a:t>
            </a:r>
            <a:r>
              <a:rPr lang="en-US" altLang="zh-CN" sz="1400" dirty="0" err="1">
                <a:solidFill>
                  <a:srgbClr val="000000"/>
                </a:solidFill>
              </a:rPr>
              <a:t>Haixi</a:t>
            </a:r>
            <a:r>
              <a:rPr lang="en-US" altLang="zh-CN" sz="1400" dirty="0">
                <a:solidFill>
                  <a:srgbClr val="000000"/>
                </a:solidFill>
              </a:rPr>
              <a:t> Prefecture of Qinghai </a:t>
            </a:r>
          </a:p>
          <a:p>
            <a:r>
              <a:rPr lang="en-US" altLang="zh-CN" sz="1400" dirty="0" err="1">
                <a:solidFill>
                  <a:srgbClr val="000000"/>
                </a:solidFill>
              </a:rPr>
              <a:t>Chenzhou</a:t>
            </a:r>
            <a:r>
              <a:rPr lang="en-US" altLang="zh-CN" sz="1400" dirty="0">
                <a:solidFill>
                  <a:srgbClr val="000000"/>
                </a:solidFill>
              </a:rPr>
              <a:t> </a:t>
            </a:r>
            <a:r>
              <a:rPr lang="en-US" altLang="zh-CN" sz="1400" dirty="0" err="1">
                <a:solidFill>
                  <a:srgbClr val="000000"/>
                </a:solidFill>
              </a:rPr>
              <a:t>Yongxing</a:t>
            </a:r>
            <a:r>
              <a:rPr lang="en-US" altLang="zh-CN" sz="1400" dirty="0">
                <a:solidFill>
                  <a:srgbClr val="000000"/>
                </a:solidFill>
              </a:rPr>
              <a:t> Nonferrous Metal Smelting Co., Ltd</a:t>
            </a:r>
            <a:endParaRPr lang="en-US" altLang="zh-CN" sz="1400" dirty="0">
              <a:solidFill>
                <a:srgbClr val="000000"/>
              </a:solidFill>
              <a:ea typeface="宋体" charset="0"/>
              <a:cs typeface="宋体" charset="0"/>
            </a:endParaRPr>
          </a:p>
          <a:p>
            <a:r>
              <a:rPr lang="en-US" altLang="zh-CN" sz="1400" dirty="0" err="1">
                <a:solidFill>
                  <a:srgbClr val="000000"/>
                </a:solidFill>
                <a:ea typeface="宋体" charset="0"/>
                <a:cs typeface="宋体" charset="0"/>
              </a:rPr>
              <a:t>Qiangxing</a:t>
            </a:r>
            <a:r>
              <a:rPr lang="en-US" altLang="zh-CN" sz="1400" dirty="0">
                <a:solidFill>
                  <a:srgbClr val="000000"/>
                </a:solidFill>
                <a:ea typeface="宋体" charset="0"/>
                <a:cs typeface="宋体" charset="0"/>
              </a:rPr>
              <a:t> Mining Co. Ltd. Of </a:t>
            </a:r>
            <a:r>
              <a:rPr lang="en-US" altLang="zh-CN" sz="1400" dirty="0" err="1">
                <a:solidFill>
                  <a:srgbClr val="000000"/>
                </a:solidFill>
                <a:ea typeface="宋体" charset="0"/>
                <a:cs typeface="宋体" charset="0"/>
              </a:rPr>
              <a:t>Loufan</a:t>
            </a:r>
            <a:r>
              <a:rPr lang="en-US" altLang="zh-CN" sz="1400" dirty="0">
                <a:solidFill>
                  <a:srgbClr val="000000"/>
                </a:solidFill>
                <a:ea typeface="宋体" charset="0"/>
                <a:cs typeface="宋体" charset="0"/>
              </a:rPr>
              <a:t> County in Taiyuan City</a:t>
            </a:r>
            <a:endParaRPr lang="zh-CN" altLang="en-US" sz="1400" dirty="0">
              <a:solidFill>
                <a:srgbClr val="000000"/>
              </a:solidFill>
              <a:ea typeface="宋体" charset="0"/>
              <a:cs typeface="宋体" charset="0"/>
            </a:endParaRPr>
          </a:p>
        </p:txBody>
      </p:sp>
      <p:pic>
        <p:nvPicPr>
          <p:cNvPr id="14" name="Picture 13"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2" name="Rectangle 11"/>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sp>
        <p:nvSpPr>
          <p:cNvPr id="13" name="TextBox 12"/>
          <p:cNvSpPr txBox="1"/>
          <p:nvPr/>
        </p:nvSpPr>
        <p:spPr>
          <a:xfrm>
            <a:off x="1166621" y="4360685"/>
            <a:ext cx="3572211" cy="369332"/>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2011,  MINE SITE PRIME, MONGOLIA</a:t>
            </a:r>
            <a:endParaRPr lang="zh-CN" altLang="en-US" dirty="0">
              <a:effectLst>
                <a:outerShdw blurRad="38100" dist="38100" dir="2700000" algn="tl">
                  <a:srgbClr val="000000">
                    <a:alpha val="43137"/>
                  </a:srgbClr>
                </a:outerShdw>
              </a:effectLst>
              <a:latin typeface="Abadi MT Condensed Extra Bold"/>
              <a:cs typeface="Abadi MT Condensed Extra Bold"/>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64768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53775" y="1799123"/>
            <a:ext cx="3690227" cy="2616101"/>
          </a:xfrm>
          <a:prstGeom prst="rect">
            <a:avLst/>
          </a:prstGeom>
        </p:spPr>
        <p:txBody>
          <a:bodyPr wrap="square">
            <a:spAutoFit/>
          </a:bodyPr>
          <a:lstStyle/>
          <a:p>
            <a:pPr algn="ctr"/>
            <a:r>
              <a:rPr lang="en-US" sz="1600" dirty="0">
                <a:solidFill>
                  <a:schemeClr val="bg1">
                    <a:lumMod val="50000"/>
                  </a:schemeClr>
                </a:solidFill>
              </a:rPr>
              <a:t>The success story of our business and product for past 32 years relies on the spirit of our culture. </a:t>
            </a:r>
          </a:p>
          <a:p>
            <a:endParaRPr lang="en-US" dirty="0">
              <a:solidFill>
                <a:schemeClr val="bg1">
                  <a:lumMod val="50000"/>
                </a:schemeClr>
              </a:solidFill>
            </a:endParaRPr>
          </a:p>
          <a:p>
            <a:pPr algn="ctr"/>
            <a:r>
              <a:rPr lang="en-US" b="1" dirty="0">
                <a:solidFill>
                  <a:schemeClr val="bg1">
                    <a:lumMod val="50000"/>
                  </a:schemeClr>
                </a:solidFill>
              </a:rPr>
              <a:t>“ </a:t>
            </a:r>
            <a:r>
              <a:rPr lang="en-US" b="1" dirty="0">
                <a:solidFill>
                  <a:schemeClr val="bg1">
                    <a:lumMod val="50000"/>
                  </a:schemeClr>
                </a:solidFill>
                <a:latin typeface="Abadi MT Condensed Extra Bold"/>
                <a:cs typeface="Abadi MT Condensed Extra Bold"/>
              </a:rPr>
              <a:t>INTEGRITY &amp; HONESTY</a:t>
            </a:r>
            <a:r>
              <a:rPr lang="en-US" b="1" dirty="0">
                <a:solidFill>
                  <a:schemeClr val="bg1">
                    <a:lumMod val="50000"/>
                  </a:schemeClr>
                </a:solidFill>
              </a:rPr>
              <a:t>”.</a:t>
            </a:r>
          </a:p>
          <a:p>
            <a:endParaRPr lang="en-US" sz="1600" dirty="0">
              <a:solidFill>
                <a:schemeClr val="bg1">
                  <a:lumMod val="50000"/>
                </a:schemeClr>
              </a:solidFill>
            </a:endParaRPr>
          </a:p>
          <a:p>
            <a:pPr algn="ctr"/>
            <a:r>
              <a:rPr lang="en-US" altLang="zh-CN" sz="1600" dirty="0">
                <a:solidFill>
                  <a:schemeClr val="bg1">
                    <a:lumMod val="50000"/>
                  </a:schemeClr>
                </a:solidFill>
              </a:rPr>
              <a:t>W</a:t>
            </a:r>
            <a:r>
              <a:rPr lang="en-US" sz="1600" dirty="0">
                <a:solidFill>
                  <a:schemeClr val="bg1">
                    <a:lumMod val="50000"/>
                  </a:schemeClr>
                </a:solidFill>
              </a:rPr>
              <a:t>e pursuit solutions with great enthusiasm , customer needs are our priority and pay attention to required details.</a:t>
            </a:r>
          </a:p>
        </p:txBody>
      </p:sp>
      <p:pic>
        <p:nvPicPr>
          <p:cNvPr id="2" name="Picture 1" descr="Screen Shot 2018-01-02 at 1.57.51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752603"/>
            <a:ext cx="5453773" cy="2860855"/>
          </a:xfrm>
          <a:prstGeom prst="rect">
            <a:avLst/>
          </a:prstGeom>
        </p:spPr>
      </p:pic>
      <p:sp>
        <p:nvSpPr>
          <p:cNvPr id="6" name="TextBox 5"/>
          <p:cNvSpPr txBox="1"/>
          <p:nvPr/>
        </p:nvSpPr>
        <p:spPr>
          <a:xfrm>
            <a:off x="2" y="5888040"/>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BAIFA CULTURE</a:t>
            </a:r>
          </a:p>
        </p:txBody>
      </p:sp>
      <p:cxnSp>
        <p:nvCxnSpPr>
          <p:cNvPr id="9" name="Straight Connector 8"/>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0"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11009224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0093" y="2443714"/>
            <a:ext cx="2087907" cy="1477328"/>
          </a:xfrm>
          <a:prstGeom prst="rect">
            <a:avLst/>
          </a:prstGeom>
          <a:noFill/>
        </p:spPr>
        <p:txBody>
          <a:bodyPr wrap="square" rtlCol="0">
            <a:spAutoFit/>
          </a:bodyPr>
          <a:lstStyle/>
          <a:p>
            <a:pPr algn="ctr"/>
            <a:r>
              <a:rPr lang="en-US" altLang="zh-CN" dirty="0" err="1">
                <a:solidFill>
                  <a:schemeClr val="accent3">
                    <a:lumMod val="75000"/>
                  </a:schemeClr>
                </a:solidFill>
                <a:latin typeface="Times New Roman" pitchFamily="18" charset="0"/>
                <a:cs typeface="Times New Roman" pitchFamily="18" charset="0"/>
              </a:rPr>
              <a:t>Genset</a:t>
            </a:r>
            <a:r>
              <a:rPr lang="en-US" altLang="zh-CN" dirty="0">
                <a:solidFill>
                  <a:schemeClr val="accent3">
                    <a:lumMod val="75000"/>
                  </a:schemeClr>
                </a:solidFill>
                <a:latin typeface="Times New Roman" pitchFamily="18" charset="0"/>
                <a:cs typeface="Times New Roman" pitchFamily="18" charset="0"/>
              </a:rPr>
              <a:t> model: BF-C2250QRS+</a:t>
            </a:r>
          </a:p>
          <a:p>
            <a:pPr algn="ctr"/>
            <a:r>
              <a:rPr lang="en-US" altLang="zh-CN" dirty="0">
                <a:solidFill>
                  <a:schemeClr val="accent3">
                    <a:lumMod val="75000"/>
                  </a:schemeClr>
                </a:solidFill>
                <a:latin typeface="Times New Roman" pitchFamily="18" charset="0"/>
                <a:cs typeface="Times New Roman" pitchFamily="18" charset="0"/>
              </a:rPr>
              <a:t> Prime power: 2000kVA;</a:t>
            </a:r>
          </a:p>
          <a:p>
            <a:pPr algn="ctr"/>
            <a:r>
              <a:rPr lang="en-US" altLang="zh-CN" dirty="0">
                <a:solidFill>
                  <a:schemeClr val="accent3">
                    <a:lumMod val="75000"/>
                  </a:schemeClr>
                </a:solidFill>
                <a:latin typeface="Times New Roman" pitchFamily="18" charset="0"/>
                <a:cs typeface="Times New Roman" pitchFamily="18" charset="0"/>
              </a:rPr>
              <a:t> Quantity: 3 units</a:t>
            </a:r>
          </a:p>
        </p:txBody>
      </p:sp>
      <p:pic>
        <p:nvPicPr>
          <p:cNvPr id="14" name="Picture 13"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2" name="Rectangle 11"/>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sp>
        <p:nvSpPr>
          <p:cNvPr id="13" name="TextBox 12"/>
          <p:cNvSpPr txBox="1"/>
          <p:nvPr/>
        </p:nvSpPr>
        <p:spPr>
          <a:xfrm>
            <a:off x="1166621" y="4360684"/>
            <a:ext cx="1881379" cy="646331"/>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2017,  </a:t>
            </a:r>
          </a:p>
          <a:p>
            <a:r>
              <a:rPr lang="en-US" altLang="zh-CN" dirty="0">
                <a:effectLst>
                  <a:outerShdw blurRad="38100" dist="38100" dir="2700000" algn="tl">
                    <a:srgbClr val="000000">
                      <a:alpha val="43137"/>
                    </a:srgbClr>
                  </a:outerShdw>
                </a:effectLst>
                <a:latin typeface="Abadi MT Condensed Extra Bold"/>
                <a:cs typeface="Abadi MT Condensed Extra Bold"/>
              </a:rPr>
              <a:t>SUDAN MINE</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3" name="Picture 2" descr="MINE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1923242"/>
            <a:ext cx="6096000" cy="4572000"/>
          </a:xfrm>
          <a:prstGeom prst="rect">
            <a:avLst/>
          </a:prstGeom>
        </p:spPr>
      </p:pic>
    </p:spTree>
    <p:extLst>
      <p:ext uri="{BB962C8B-B14F-4D97-AF65-F5344CB8AC3E}">
        <p14:creationId xmlns:p14="http://schemas.microsoft.com/office/powerpoint/2010/main" val="1765309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0093" y="2443714"/>
            <a:ext cx="2087907" cy="1477328"/>
          </a:xfrm>
          <a:prstGeom prst="rect">
            <a:avLst/>
          </a:prstGeom>
          <a:noFill/>
        </p:spPr>
        <p:txBody>
          <a:bodyPr wrap="square" rtlCol="0">
            <a:spAutoFit/>
          </a:bodyPr>
          <a:lstStyle/>
          <a:p>
            <a:pPr algn="ctr"/>
            <a:r>
              <a:rPr lang="en-US" altLang="zh-CN" dirty="0" err="1">
                <a:solidFill>
                  <a:schemeClr val="accent3">
                    <a:lumMod val="75000"/>
                  </a:schemeClr>
                </a:solidFill>
                <a:latin typeface="Times New Roman" pitchFamily="18" charset="0"/>
                <a:cs typeface="Times New Roman" pitchFamily="18" charset="0"/>
              </a:rPr>
              <a:t>Genset</a:t>
            </a:r>
            <a:r>
              <a:rPr lang="en-US" altLang="zh-CN" dirty="0">
                <a:solidFill>
                  <a:schemeClr val="accent3">
                    <a:lumMod val="75000"/>
                  </a:schemeClr>
                </a:solidFill>
                <a:latin typeface="Times New Roman" pitchFamily="18" charset="0"/>
                <a:cs typeface="Times New Roman" pitchFamily="18" charset="0"/>
              </a:rPr>
              <a:t> model: BF-C1375S</a:t>
            </a:r>
          </a:p>
          <a:p>
            <a:pPr algn="ctr"/>
            <a:r>
              <a:rPr lang="en-US" altLang="zh-CN" dirty="0">
                <a:solidFill>
                  <a:schemeClr val="accent3">
                    <a:lumMod val="75000"/>
                  </a:schemeClr>
                </a:solidFill>
                <a:latin typeface="Times New Roman" pitchFamily="18" charset="0"/>
                <a:cs typeface="Times New Roman" pitchFamily="18" charset="0"/>
              </a:rPr>
              <a:t> Prime power: 1250kVA;</a:t>
            </a:r>
          </a:p>
          <a:p>
            <a:pPr algn="ctr"/>
            <a:r>
              <a:rPr lang="en-US" altLang="zh-CN" dirty="0">
                <a:solidFill>
                  <a:schemeClr val="accent3">
                    <a:lumMod val="75000"/>
                  </a:schemeClr>
                </a:solidFill>
                <a:latin typeface="Times New Roman" pitchFamily="18" charset="0"/>
                <a:cs typeface="Times New Roman" pitchFamily="18" charset="0"/>
              </a:rPr>
              <a:t> Quantity: 40 units</a:t>
            </a:r>
          </a:p>
        </p:txBody>
      </p:sp>
      <p:pic>
        <p:nvPicPr>
          <p:cNvPr id="14" name="Picture 13" descr="展会旗1.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2" name="Rectangle 11"/>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sp>
        <p:nvSpPr>
          <p:cNvPr id="13" name="TextBox 12"/>
          <p:cNvSpPr txBox="1"/>
          <p:nvPr/>
        </p:nvSpPr>
        <p:spPr>
          <a:xfrm>
            <a:off x="1166621" y="4360684"/>
            <a:ext cx="1881379" cy="1200329"/>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2018,  </a:t>
            </a:r>
          </a:p>
          <a:p>
            <a:r>
              <a:rPr lang="en-US" altLang="zh-CN" dirty="0">
                <a:effectLst>
                  <a:outerShdw blurRad="38100" dist="38100" dir="2700000" algn="tl">
                    <a:srgbClr val="000000">
                      <a:alpha val="43137"/>
                    </a:srgbClr>
                  </a:outerShdw>
                </a:effectLst>
                <a:latin typeface="Abadi MT Condensed Extra Bold"/>
                <a:cs typeface="Abadi MT Condensed Extra Bold"/>
              </a:rPr>
              <a:t>GRAPHITE MINE,</a:t>
            </a:r>
          </a:p>
          <a:p>
            <a:r>
              <a:rPr lang="en-US" altLang="zh-CN" dirty="0">
                <a:effectLst>
                  <a:outerShdw blurRad="38100" dist="38100" dir="2700000" algn="tl">
                    <a:srgbClr val="000000">
                      <a:alpha val="43137"/>
                    </a:srgbClr>
                  </a:outerShdw>
                </a:effectLst>
                <a:latin typeface="Abadi MT Condensed Extra Bold"/>
                <a:cs typeface="Abadi MT Condensed Extra Bold"/>
              </a:rPr>
              <a:t>MOZAMBIQUE</a:t>
            </a:r>
          </a:p>
          <a:p>
            <a:endParaRPr lang="en-US" altLang="zh-CN" dirty="0">
              <a:effectLst>
                <a:outerShdw blurRad="38100" dist="38100" dir="2700000" algn="tl">
                  <a:srgbClr val="000000">
                    <a:alpha val="43137"/>
                  </a:srgbClr>
                </a:outerShdw>
              </a:effectLst>
              <a:latin typeface="Abadi MT Condensed Extra Bold"/>
              <a:cs typeface="Abadi MT Condensed Extra Bold"/>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2" name="Picture 1" descr="IMG_046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8285" y="2003448"/>
            <a:ext cx="5885715" cy="4414286"/>
          </a:xfrm>
          <a:prstGeom prst="rect">
            <a:avLst/>
          </a:prstGeom>
        </p:spPr>
      </p:pic>
    </p:spTree>
    <p:extLst>
      <p:ext uri="{BB962C8B-B14F-4D97-AF65-F5344CB8AC3E}">
        <p14:creationId xmlns:p14="http://schemas.microsoft.com/office/powerpoint/2010/main" val="8293229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1-15 at 2.53.5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0837" y="4664650"/>
            <a:ext cx="2358961" cy="1808343"/>
          </a:xfrm>
          <a:prstGeom prst="rect">
            <a:avLst/>
          </a:prstGeom>
        </p:spPr>
      </p:pic>
      <p:pic>
        <p:nvPicPr>
          <p:cNvPr id="9" name="Picture 8" descr="Screen Shot 2018-01-15 at 2.54.0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636" y="2257411"/>
            <a:ext cx="3278705" cy="3077244"/>
          </a:xfrm>
          <a:prstGeom prst="rect">
            <a:avLst/>
          </a:prstGeom>
        </p:spPr>
      </p:pic>
      <p:sp>
        <p:nvSpPr>
          <p:cNvPr id="10" name="TextBox 9"/>
          <p:cNvSpPr txBox="1"/>
          <p:nvPr/>
        </p:nvSpPr>
        <p:spPr>
          <a:xfrm>
            <a:off x="5447181" y="1771047"/>
            <a:ext cx="3165231" cy="646331"/>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2014, RIO TINTO&amp; BHP MINE SITE, AUSTRALIA</a:t>
            </a:r>
            <a:endParaRPr lang="zh-CN" altLang="en-US" dirty="0">
              <a:effectLst>
                <a:outerShdw blurRad="38100" dist="38100" dir="2700000" algn="tl">
                  <a:srgbClr val="000000">
                    <a:alpha val="43137"/>
                  </a:srgbClr>
                </a:outerShdw>
              </a:effectLst>
              <a:latin typeface="Abadi MT Condensed Extra Bold"/>
              <a:cs typeface="Abadi MT Condensed Extra Bold"/>
            </a:endParaRPr>
          </a:p>
        </p:txBody>
      </p:sp>
      <p:sp>
        <p:nvSpPr>
          <p:cNvPr id="11" name="TextBox 10"/>
          <p:cNvSpPr txBox="1"/>
          <p:nvPr/>
        </p:nvSpPr>
        <p:spPr>
          <a:xfrm>
            <a:off x="4765247" y="2571768"/>
            <a:ext cx="3935286" cy="923330"/>
          </a:xfrm>
          <a:prstGeom prst="rect">
            <a:avLst/>
          </a:prstGeom>
          <a:noFill/>
        </p:spPr>
        <p:txBody>
          <a:bodyPr wrap="square" rtlCol="0">
            <a:spAutoFit/>
          </a:bodyPr>
          <a:lstStyle/>
          <a:p>
            <a:pPr algn="ctr"/>
            <a:r>
              <a:rPr lang="en-US" altLang="zh-CN" dirty="0">
                <a:solidFill>
                  <a:srgbClr val="77933C"/>
                </a:solidFill>
                <a:latin typeface="Times New Roman" pitchFamily="18" charset="0"/>
                <a:cs typeface="Times New Roman" pitchFamily="18" charset="0"/>
              </a:rPr>
              <a:t>Gen-set model: BF-M1500S</a:t>
            </a:r>
          </a:p>
          <a:p>
            <a:pPr algn="ctr"/>
            <a:r>
              <a:rPr lang="en-US" altLang="zh-CN" dirty="0">
                <a:solidFill>
                  <a:srgbClr val="77933C"/>
                </a:solidFill>
                <a:latin typeface="Times New Roman" pitchFamily="18" charset="0"/>
                <a:cs typeface="Times New Roman" pitchFamily="18" charset="0"/>
              </a:rPr>
              <a:t>Prime power: 1400kVA,  </a:t>
            </a:r>
          </a:p>
          <a:p>
            <a:pPr algn="ctr"/>
            <a:r>
              <a:rPr lang="en-US" altLang="zh-CN" dirty="0">
                <a:solidFill>
                  <a:srgbClr val="77933C"/>
                </a:solidFill>
                <a:latin typeface="Times New Roman" pitchFamily="18" charset="0"/>
                <a:cs typeface="Times New Roman" pitchFamily="18" charset="0"/>
              </a:rPr>
              <a:t>Quantity: 5 units</a:t>
            </a:r>
            <a:endParaRPr lang="zh-CN" altLang="en-US" dirty="0">
              <a:latin typeface="Times New Roman" pitchFamily="18" charset="0"/>
              <a:cs typeface="Times New Roman" pitchFamily="18" charset="0"/>
            </a:endParaRPr>
          </a:p>
        </p:txBody>
      </p:sp>
      <p:sp>
        <p:nvSpPr>
          <p:cNvPr id="12" name="TextBox 11"/>
          <p:cNvSpPr txBox="1"/>
          <p:nvPr/>
        </p:nvSpPr>
        <p:spPr>
          <a:xfrm>
            <a:off x="4979864" y="3495100"/>
            <a:ext cx="3899479" cy="1169551"/>
          </a:xfrm>
          <a:prstGeom prst="rect">
            <a:avLst/>
          </a:prstGeom>
          <a:noFill/>
        </p:spPr>
        <p:txBody>
          <a:bodyPr wrap="square" rtlCol="0">
            <a:spAutoFit/>
          </a:bodyPr>
          <a:lstStyle/>
          <a:p>
            <a:r>
              <a:rPr lang="en-US" sz="1400" dirty="0">
                <a:latin typeface="Avenir Light"/>
                <a:cs typeface="Avenir Light"/>
              </a:rPr>
              <a:t>In 2014, </a:t>
            </a:r>
            <a:r>
              <a:rPr lang="en-US" sz="1400" dirty="0" err="1">
                <a:latin typeface="Avenir Light"/>
                <a:cs typeface="Avenir Light"/>
              </a:rPr>
              <a:t>Baifa</a:t>
            </a:r>
            <a:r>
              <a:rPr lang="en-US" sz="1400" dirty="0">
                <a:latin typeface="Avenir Light"/>
                <a:cs typeface="Avenir Light"/>
              </a:rPr>
              <a:t> supplied 5 units BF-M1500S containerized MTU engine generator to one of the largest Australian rental group for their rental fleet in various of mining site including BHP and Rio </a:t>
            </a:r>
            <a:r>
              <a:rPr lang="en-US" sz="1400" dirty="0" err="1">
                <a:latin typeface="Avenir Light"/>
                <a:cs typeface="Avenir Light"/>
              </a:rPr>
              <a:t>tinto</a:t>
            </a:r>
            <a:r>
              <a:rPr lang="en-US" sz="1400" dirty="0">
                <a:latin typeface="Avenir Light"/>
                <a:cs typeface="Avenir Light"/>
              </a:rPr>
              <a:t>.</a:t>
            </a:r>
          </a:p>
        </p:txBody>
      </p:sp>
      <p:pic>
        <p:nvPicPr>
          <p:cNvPr id="13" name="Picture 12" descr="Screen Shot 2018-01-15 at 2.59.31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9795" y="4664650"/>
            <a:ext cx="1849546" cy="1808343"/>
          </a:xfrm>
          <a:prstGeom prst="rect">
            <a:avLst/>
          </a:prstGeom>
        </p:spPr>
      </p:pic>
      <p:pic>
        <p:nvPicPr>
          <p:cNvPr id="17" name="Picture 16"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Rectangle 14"/>
          <p:cNvSpPr/>
          <p:nvPr/>
        </p:nvSpPr>
        <p:spPr>
          <a:xfrm>
            <a:off x="1032578" y="134170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RENTAL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594304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31106" y="1775976"/>
            <a:ext cx="2195782" cy="2308324"/>
          </a:xfrm>
          <a:prstGeom prst="rect">
            <a:avLst/>
          </a:prstGeom>
          <a:noFill/>
        </p:spPr>
        <p:txBody>
          <a:bodyPr wrap="square" rtlCol="0">
            <a:spAutoFit/>
          </a:bodyPr>
          <a:lstStyle/>
          <a:p>
            <a:pPr algn="r"/>
            <a:r>
              <a:rPr lang="en-US" altLang="zh-CN" dirty="0">
                <a:solidFill>
                  <a:srgbClr val="77933C"/>
                </a:solidFill>
                <a:latin typeface="Times New Roman" pitchFamily="18" charset="0"/>
                <a:cs typeface="Times New Roman" pitchFamily="18" charset="0"/>
              </a:rPr>
              <a:t>Gen-set model: BF-M3250RSE+</a:t>
            </a:r>
          </a:p>
          <a:p>
            <a:pPr algn="r"/>
            <a:r>
              <a:rPr lang="en-US" altLang="zh-CN" dirty="0">
                <a:solidFill>
                  <a:srgbClr val="77933C"/>
                </a:solidFill>
                <a:latin typeface="Times New Roman" pitchFamily="18" charset="0"/>
                <a:cs typeface="Times New Roman" pitchFamily="18" charset="0"/>
              </a:rPr>
              <a:t>Prime power: 3000kVA,  </a:t>
            </a:r>
          </a:p>
          <a:p>
            <a:pPr algn="r"/>
            <a:r>
              <a:rPr lang="en-US" altLang="zh-CN" dirty="0">
                <a:solidFill>
                  <a:srgbClr val="77933C"/>
                </a:solidFill>
                <a:latin typeface="Times New Roman" pitchFamily="18" charset="0"/>
                <a:cs typeface="Times New Roman" pitchFamily="18" charset="0"/>
              </a:rPr>
              <a:t>Quantity: 6 units</a:t>
            </a:r>
          </a:p>
          <a:p>
            <a:pPr algn="r"/>
            <a:endParaRPr lang="en-US" altLang="zh-CN" dirty="0">
              <a:solidFill>
                <a:srgbClr val="77933C"/>
              </a:solidFill>
              <a:latin typeface="Times New Roman" pitchFamily="18" charset="0"/>
              <a:cs typeface="Times New Roman" pitchFamily="18" charset="0"/>
            </a:endParaRPr>
          </a:p>
          <a:p>
            <a:pPr algn="r"/>
            <a:r>
              <a:rPr lang="en-US" altLang="zh-CN" dirty="0">
                <a:solidFill>
                  <a:srgbClr val="77933C"/>
                </a:solidFill>
                <a:latin typeface="Times New Roman" pitchFamily="18" charset="0"/>
                <a:cs typeface="Times New Roman" pitchFamily="18" charset="0"/>
              </a:rPr>
              <a:t>BUILD IN 22kV transformers</a:t>
            </a:r>
            <a:endParaRPr lang="zh-CN" altLang="en-US" dirty="0">
              <a:latin typeface="Times New Roman" pitchFamily="18" charset="0"/>
              <a:cs typeface="Times New Roman" pitchFamily="18" charset="0"/>
            </a:endParaRPr>
          </a:p>
        </p:txBody>
      </p:sp>
      <p:pic>
        <p:nvPicPr>
          <p:cNvPr id="17" name="Picture 16"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Rectangle 14"/>
          <p:cNvSpPr/>
          <p:nvPr/>
        </p:nvSpPr>
        <p:spPr>
          <a:xfrm>
            <a:off x="1032578" y="134170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RENTAL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
        <p:nvSpPr>
          <p:cNvPr id="10" name="TextBox 9"/>
          <p:cNvSpPr txBox="1"/>
          <p:nvPr/>
        </p:nvSpPr>
        <p:spPr>
          <a:xfrm>
            <a:off x="5314253" y="1346251"/>
            <a:ext cx="3632523" cy="369332"/>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2024 MONGOLIA MAK COPPER MINE</a:t>
            </a:r>
            <a:endParaRPr lang="zh-CN" altLang="en-US" dirty="0">
              <a:effectLst>
                <a:outerShdw blurRad="38100" dist="38100" dir="2700000" algn="tl">
                  <a:srgbClr val="000000">
                    <a:alpha val="43137"/>
                  </a:srgbClr>
                </a:outerShdw>
              </a:effectLst>
              <a:latin typeface="Abadi MT Condensed Extra Bold"/>
              <a:cs typeface="Abadi MT Condensed Extra Bold"/>
            </a:endParaRPr>
          </a:p>
        </p:txBody>
      </p:sp>
      <p:pic>
        <p:nvPicPr>
          <p:cNvPr id="3" name="Picture 2">
            <a:extLst>
              <a:ext uri="{FF2B5EF4-FFF2-40B4-BE49-F238E27FC236}">
                <a16:creationId xmlns:a16="http://schemas.microsoft.com/office/drawing/2014/main" id="{A4A17D12-AC39-9A4B-B068-4971A7755F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435" y="1780491"/>
            <a:ext cx="6831106" cy="5123329"/>
          </a:xfrm>
          <a:prstGeom prst="rect">
            <a:avLst/>
          </a:prstGeom>
        </p:spPr>
      </p:pic>
    </p:spTree>
    <p:extLst>
      <p:ext uri="{BB962C8B-B14F-4D97-AF65-F5344CB8AC3E}">
        <p14:creationId xmlns:p14="http://schemas.microsoft.com/office/powerpoint/2010/main" val="799806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11322" y="1735444"/>
            <a:ext cx="3935286" cy="1200329"/>
          </a:xfrm>
          <a:prstGeom prst="rect">
            <a:avLst/>
          </a:prstGeom>
          <a:noFill/>
        </p:spPr>
        <p:txBody>
          <a:bodyPr wrap="square" rtlCol="0">
            <a:spAutoFit/>
          </a:bodyPr>
          <a:lstStyle/>
          <a:p>
            <a:pPr algn="ctr"/>
            <a:r>
              <a:rPr lang="en-US" altLang="zh-CN" dirty="0">
                <a:solidFill>
                  <a:srgbClr val="77933C"/>
                </a:solidFill>
                <a:latin typeface="Times New Roman" pitchFamily="18" charset="0"/>
                <a:cs typeface="Times New Roman" pitchFamily="18" charset="0"/>
              </a:rPr>
              <a:t>Gen-set model: BF-M2750RSE+HV</a:t>
            </a:r>
          </a:p>
          <a:p>
            <a:pPr algn="ctr"/>
            <a:r>
              <a:rPr lang="en-US" altLang="zh-CN" dirty="0">
                <a:solidFill>
                  <a:srgbClr val="77933C"/>
                </a:solidFill>
                <a:latin typeface="Times New Roman" pitchFamily="18" charset="0"/>
                <a:cs typeface="Times New Roman" pitchFamily="18" charset="0"/>
              </a:rPr>
              <a:t>Prime power: 2500kVA 11kV,  </a:t>
            </a:r>
          </a:p>
          <a:p>
            <a:pPr algn="ctr"/>
            <a:r>
              <a:rPr lang="en-US" altLang="zh-CN" dirty="0">
                <a:solidFill>
                  <a:srgbClr val="77933C"/>
                </a:solidFill>
                <a:latin typeface="Times New Roman" pitchFamily="18" charset="0"/>
                <a:cs typeface="Times New Roman" pitchFamily="18" charset="0"/>
              </a:rPr>
              <a:t>Quantity: 2 units</a:t>
            </a:r>
          </a:p>
          <a:p>
            <a:pPr algn="ctr"/>
            <a:endParaRPr lang="en-US" altLang="zh-CN" dirty="0">
              <a:solidFill>
                <a:srgbClr val="77933C"/>
              </a:solidFill>
              <a:latin typeface="Times New Roman" pitchFamily="18" charset="0"/>
              <a:cs typeface="Times New Roman" pitchFamily="18" charset="0"/>
            </a:endParaRPr>
          </a:p>
        </p:txBody>
      </p:sp>
      <p:pic>
        <p:nvPicPr>
          <p:cNvPr id="17" name="Picture 16"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Rectangle 14"/>
          <p:cNvSpPr/>
          <p:nvPr/>
        </p:nvSpPr>
        <p:spPr>
          <a:xfrm>
            <a:off x="1032578" y="134170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RENTAL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a:t>
            </a:r>
          </a:p>
        </p:txBody>
      </p:sp>
      <p:sp>
        <p:nvSpPr>
          <p:cNvPr id="10" name="TextBox 9"/>
          <p:cNvSpPr txBox="1"/>
          <p:nvPr/>
        </p:nvSpPr>
        <p:spPr>
          <a:xfrm>
            <a:off x="5978769" y="1353910"/>
            <a:ext cx="3165231" cy="369332"/>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2024 RIO TINTO GOLD MINE</a:t>
            </a:r>
            <a:endParaRPr lang="zh-CN" altLang="en-US" dirty="0">
              <a:effectLst>
                <a:outerShdw blurRad="38100" dist="38100" dir="2700000" algn="tl">
                  <a:srgbClr val="000000">
                    <a:alpha val="43137"/>
                  </a:srgbClr>
                </a:outerShdw>
              </a:effectLst>
              <a:latin typeface="Abadi MT Condensed Extra Bold"/>
              <a:cs typeface="Abadi MT Condensed Extra Bold"/>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578" y="-1053"/>
            <a:ext cx="8102540" cy="1112627"/>
          </a:xfrm>
          <a:prstGeom prst="rect">
            <a:avLst/>
          </a:prstGeom>
          <a:effectLst>
            <a:reflection stA="67000" endPos="10000" dir="5400000" sy="-100000" algn="bl" rotWithShape="0"/>
          </a:effectLst>
        </p:spPr>
      </p:pic>
      <p:pic>
        <p:nvPicPr>
          <p:cNvPr id="4" name="Picture 3">
            <a:extLst>
              <a:ext uri="{FF2B5EF4-FFF2-40B4-BE49-F238E27FC236}">
                <a16:creationId xmlns:a16="http://schemas.microsoft.com/office/drawing/2014/main" id="{9D6CBCD2-3BDC-274C-B4A1-EBCCCA0F17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635624"/>
            <a:ext cx="9144000" cy="4222376"/>
          </a:xfrm>
          <a:prstGeom prst="rect">
            <a:avLst/>
          </a:prstGeom>
        </p:spPr>
      </p:pic>
    </p:spTree>
    <p:extLst>
      <p:ext uri="{BB962C8B-B14F-4D97-AF65-F5344CB8AC3E}">
        <p14:creationId xmlns:p14="http://schemas.microsoft.com/office/powerpoint/2010/main" val="2531950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天津某数据中心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42265" y="1740221"/>
            <a:ext cx="2970975" cy="1693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副标题 2"/>
          <p:cNvSpPr txBox="1">
            <a:spLocks/>
          </p:cNvSpPr>
          <p:nvPr/>
        </p:nvSpPr>
        <p:spPr>
          <a:xfrm>
            <a:off x="1573856" y="2421907"/>
            <a:ext cx="3587749" cy="76677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2012, DATA CENTER, CHINA</a:t>
            </a:r>
          </a:p>
        </p:txBody>
      </p:sp>
      <p:sp>
        <p:nvSpPr>
          <p:cNvPr id="13" name="副标题 2"/>
          <p:cNvSpPr txBox="1">
            <a:spLocks/>
          </p:cNvSpPr>
          <p:nvPr/>
        </p:nvSpPr>
        <p:spPr>
          <a:xfrm>
            <a:off x="777879" y="2872157"/>
            <a:ext cx="3892189" cy="1031631"/>
          </a:xfrm>
          <a:prstGeom prst="rect">
            <a:avLst/>
          </a:prstGeom>
        </p:spPr>
        <p:txBody>
          <a:bodyPr vert="horz" lIns="91440" tIns="45720" rIns="91440" bIns="45720" rtlCol="0">
            <a:noAutofit/>
          </a:bodyPr>
          <a:lstStyle/>
          <a:p>
            <a:pPr algn="ctr"/>
            <a:r>
              <a:rPr lang="en-US" altLang="zh-CN" sz="1600" dirty="0">
                <a:solidFill>
                  <a:schemeClr val="accent3">
                    <a:lumMod val="75000"/>
                  </a:schemeClr>
                </a:solidFill>
                <a:latin typeface="Times New Roman" pitchFamily="18" charset="0"/>
                <a:cs typeface="Times New Roman" pitchFamily="18" charset="0"/>
              </a:rPr>
              <a:t>Variety of </a:t>
            </a:r>
            <a:r>
              <a:rPr lang="en-US" altLang="zh-CN" sz="1600" dirty="0" err="1">
                <a:solidFill>
                  <a:schemeClr val="accent3">
                    <a:lumMod val="75000"/>
                  </a:schemeClr>
                </a:solidFill>
                <a:latin typeface="Times New Roman" pitchFamily="18" charset="0"/>
                <a:cs typeface="Times New Roman" pitchFamily="18" charset="0"/>
              </a:rPr>
              <a:t>Baifa</a:t>
            </a:r>
            <a:r>
              <a:rPr lang="en-US" altLang="zh-CN" sz="1600" dirty="0">
                <a:solidFill>
                  <a:schemeClr val="accent3">
                    <a:lumMod val="75000"/>
                  </a:schemeClr>
                </a:solidFill>
                <a:latin typeface="Times New Roman" pitchFamily="18" charset="0"/>
                <a:cs typeface="Times New Roman" pitchFamily="18" charset="0"/>
              </a:rPr>
              <a:t> M-series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Power range: 1250kVA to 2000kVA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Quantity: 12 units</a:t>
            </a:r>
          </a:p>
        </p:txBody>
      </p:sp>
      <p:sp>
        <p:nvSpPr>
          <p:cNvPr id="14" name="TextBox 13"/>
          <p:cNvSpPr txBox="1"/>
          <p:nvPr/>
        </p:nvSpPr>
        <p:spPr>
          <a:xfrm>
            <a:off x="1293479" y="5044291"/>
            <a:ext cx="7634501" cy="1538883"/>
          </a:xfrm>
          <a:prstGeom prst="rect">
            <a:avLst/>
          </a:prstGeom>
          <a:noFill/>
        </p:spPr>
        <p:txBody>
          <a:bodyPr wrap="square" rtlCol="0">
            <a:spAutoFit/>
          </a:bodyPr>
          <a:lstStyle/>
          <a:p>
            <a:r>
              <a:rPr lang="en-US" sz="1600" dirty="0">
                <a:latin typeface="Times New Roman" pitchFamily="18" charset="0"/>
                <a:cs typeface="Times New Roman" pitchFamily="18" charset="0"/>
              </a:rPr>
              <a:t>Since 2008,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started stretching business into providing diesel generators for telecom industry.</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We supplied telecom facilities with varies of reliable, efficient and environment friendly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products, including: BF-Volvo series; BF-MTU series and etc.</a:t>
            </a:r>
          </a:p>
          <a:p>
            <a:endParaRPr lang="en-US" sz="1400" dirty="0">
              <a:latin typeface="Avenir Light"/>
              <a:cs typeface="Avenir Light"/>
            </a:endParaRPr>
          </a:p>
        </p:txBody>
      </p:sp>
      <p:pic>
        <p:nvPicPr>
          <p:cNvPr id="10" name="Picture 16" descr="TIS-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2265" y="3413127"/>
            <a:ext cx="2970975" cy="1513581"/>
          </a:xfrm>
          <a:prstGeom prst="roundRect">
            <a:avLst>
              <a:gd name="adj" fmla="val 0"/>
            </a:avLst>
          </a:prstGeom>
          <a:noFill/>
          <a:ln w="57150">
            <a:noFill/>
            <a:miter lim="800000"/>
            <a:headEnd/>
            <a:tailEnd/>
          </a:ln>
        </p:spPr>
      </p:pic>
      <p:pic>
        <p:nvPicPr>
          <p:cNvPr id="17" name="Picture 16"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Rectangle 14"/>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DATA CENTER 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DATA CENTER</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821900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4106" y="1881851"/>
            <a:ext cx="4302482" cy="2755689"/>
          </a:xfrm>
          <a:prstGeom prst="roundRect">
            <a:avLst>
              <a:gd name="adj" fmla="val 0"/>
            </a:avLst>
          </a:prstGeom>
          <a:noFill/>
          <a:ln w="57150" algn="ctr">
            <a:noFill/>
            <a:miter lim="800000"/>
            <a:headEnd/>
            <a:tailEnd/>
          </a:ln>
        </p:spPr>
      </p:pic>
      <p:sp>
        <p:nvSpPr>
          <p:cNvPr id="9" name="副标题 2"/>
          <p:cNvSpPr txBox="1">
            <a:spLocks/>
          </p:cNvSpPr>
          <p:nvPr/>
        </p:nvSpPr>
        <p:spPr>
          <a:xfrm>
            <a:off x="1031822" y="1881851"/>
            <a:ext cx="3742284" cy="76677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2015,</a:t>
            </a: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SHANGHAI DATA CENTER, CHINA</a:t>
            </a:r>
            <a:endPar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endParaRPr>
          </a:p>
        </p:txBody>
      </p:sp>
      <p:sp>
        <p:nvSpPr>
          <p:cNvPr id="10" name="副标题 2"/>
          <p:cNvSpPr txBox="1">
            <a:spLocks/>
          </p:cNvSpPr>
          <p:nvPr/>
        </p:nvSpPr>
        <p:spPr>
          <a:xfrm>
            <a:off x="881919" y="2765742"/>
            <a:ext cx="3892189" cy="1031631"/>
          </a:xfrm>
          <a:prstGeom prst="rect">
            <a:avLst/>
          </a:prstGeom>
        </p:spPr>
        <p:txBody>
          <a:bodyPr vert="horz" lIns="91440" tIns="45720" rIns="91440" bIns="45720" rtlCol="0">
            <a:noAutofit/>
          </a:bodyPr>
          <a:lstStyle/>
          <a:p>
            <a:pPr algn="ctr"/>
            <a:r>
              <a:rPr lang="en-US" altLang="zh-CN" sz="1600" dirty="0" err="1">
                <a:solidFill>
                  <a:schemeClr val="accent3">
                    <a:lumMod val="75000"/>
                  </a:schemeClr>
                </a:solidFill>
                <a:latin typeface="Times New Roman" pitchFamily="18" charset="0"/>
                <a:cs typeface="Times New Roman" pitchFamily="18" charset="0"/>
              </a:rPr>
              <a:t>Baifa</a:t>
            </a:r>
            <a:r>
              <a:rPr lang="en-US" altLang="zh-CN" sz="1600" dirty="0">
                <a:solidFill>
                  <a:schemeClr val="accent3">
                    <a:lumMod val="75000"/>
                  </a:schemeClr>
                </a:solidFill>
                <a:latin typeface="Times New Roman" pitchFamily="18" charset="0"/>
                <a:cs typeface="Times New Roman" pitchFamily="18" charset="0"/>
              </a:rPr>
              <a:t> SM-series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Standby power: 2500kVA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Quantity: 8 units</a:t>
            </a:r>
          </a:p>
        </p:txBody>
      </p:sp>
      <p:sp>
        <p:nvSpPr>
          <p:cNvPr id="11" name="Rectangle 10"/>
          <p:cNvSpPr/>
          <p:nvPr/>
        </p:nvSpPr>
        <p:spPr>
          <a:xfrm>
            <a:off x="1311721" y="4328057"/>
            <a:ext cx="3095624" cy="830997"/>
          </a:xfrm>
          <a:prstGeom prst="rect">
            <a:avLst/>
          </a:prstGeom>
        </p:spPr>
        <p:txBody>
          <a:bodyPr wrap="square">
            <a:spAutoFit/>
          </a:bodyPr>
          <a:lstStyle/>
          <a:p>
            <a:r>
              <a:rPr lang="en-US" altLang="zh-CN" sz="1600" dirty="0">
                <a:solidFill>
                  <a:srgbClr val="000000"/>
                </a:solidFill>
                <a:latin typeface="Times New Roman"/>
                <a:cs typeface="Times New Roman"/>
              </a:rPr>
              <a:t> In 2015,Baifa supplied 8 units standby 2000KW diesel </a:t>
            </a:r>
            <a:r>
              <a:rPr lang="en-US" altLang="zh-CN" sz="1600" dirty="0" err="1">
                <a:solidFill>
                  <a:srgbClr val="000000"/>
                </a:solidFill>
                <a:latin typeface="Times New Roman"/>
                <a:cs typeface="Times New Roman"/>
              </a:rPr>
              <a:t>gensets</a:t>
            </a:r>
            <a:r>
              <a:rPr lang="en-US" altLang="zh-CN" sz="1600" dirty="0">
                <a:solidFill>
                  <a:srgbClr val="000000"/>
                </a:solidFill>
                <a:latin typeface="Times New Roman"/>
                <a:cs typeface="Times New Roman"/>
              </a:rPr>
              <a:t> to Shanghai </a:t>
            </a:r>
            <a:r>
              <a:rPr lang="en-US" altLang="zh-CN" sz="1600" dirty="0" err="1">
                <a:solidFill>
                  <a:srgbClr val="000000"/>
                </a:solidFill>
                <a:latin typeface="Times New Roman"/>
                <a:cs typeface="Times New Roman"/>
              </a:rPr>
              <a:t>BaoCloud</a:t>
            </a:r>
            <a:r>
              <a:rPr lang="en-US" altLang="zh-CN" sz="1600" dirty="0">
                <a:solidFill>
                  <a:srgbClr val="000000"/>
                </a:solidFill>
                <a:latin typeface="Times New Roman"/>
                <a:cs typeface="Times New Roman"/>
              </a:rPr>
              <a:t> project.</a:t>
            </a:r>
            <a:r>
              <a:rPr lang="zh-CN" altLang="en-US" sz="1600" dirty="0">
                <a:solidFill>
                  <a:srgbClr val="000000"/>
                </a:solidFill>
                <a:latin typeface="Times New Roman"/>
                <a:cs typeface="Times New Roman"/>
              </a:rPr>
              <a:t> </a:t>
            </a:r>
            <a:endParaRPr lang="en-US" sz="1600" dirty="0">
              <a:solidFill>
                <a:srgbClr val="000000"/>
              </a:solidFill>
              <a:latin typeface="Times New Roman"/>
              <a:cs typeface="Times New Roman"/>
            </a:endParaRPr>
          </a:p>
        </p:txBody>
      </p:sp>
      <p:pic>
        <p:nvPicPr>
          <p:cNvPr id="14" name="Picture 13"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2" name="Rectangle 11"/>
          <p:cNvSpPr/>
          <p:nvPr/>
        </p:nvSpPr>
        <p:spPr>
          <a:xfrm>
            <a:off x="1032578" y="1409267"/>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DATA CENTER 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DATA CENTER</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3" name="Picture 2" descr="SM2250-2副本.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74108" y="4029525"/>
            <a:ext cx="4302480" cy="2828475"/>
          </a:xfrm>
          <a:prstGeom prst="rect">
            <a:avLst/>
          </a:prstGeom>
        </p:spPr>
      </p:pic>
    </p:spTree>
    <p:extLst>
      <p:ext uri="{BB962C8B-B14F-4D97-AF65-F5344CB8AC3E}">
        <p14:creationId xmlns:p14="http://schemas.microsoft.com/office/powerpoint/2010/main" val="4004415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01-15 at 4.07.0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4685" y="1532687"/>
            <a:ext cx="3210319" cy="2403787"/>
          </a:xfrm>
          <a:prstGeom prst="rect">
            <a:avLst/>
          </a:prstGeom>
        </p:spPr>
      </p:pic>
      <p:pic>
        <p:nvPicPr>
          <p:cNvPr id="9" name="Picture 8" descr="Screen Shot 2018-01-15 at 4.06.4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4459" y="1716409"/>
            <a:ext cx="1923889" cy="1766043"/>
          </a:xfrm>
          <a:prstGeom prst="rect">
            <a:avLst/>
          </a:prstGeom>
        </p:spPr>
      </p:pic>
      <p:pic>
        <p:nvPicPr>
          <p:cNvPr id="10" name="Picture 9" descr="Screen Shot 2018-01-15 at 4.06.57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90086" y="1716409"/>
            <a:ext cx="2352786" cy="1766043"/>
          </a:xfrm>
          <a:prstGeom prst="rect">
            <a:avLst/>
          </a:prstGeom>
        </p:spPr>
      </p:pic>
      <p:sp>
        <p:nvSpPr>
          <p:cNvPr id="11" name="副标题 2"/>
          <p:cNvSpPr txBox="1">
            <a:spLocks/>
          </p:cNvSpPr>
          <p:nvPr/>
        </p:nvSpPr>
        <p:spPr>
          <a:xfrm>
            <a:off x="1216710" y="3982439"/>
            <a:ext cx="4423617" cy="76677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2015, CONSTRUCTION CAMP,</a:t>
            </a: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QATAR</a:t>
            </a:r>
            <a:endPar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endParaRPr>
          </a:p>
        </p:txBody>
      </p:sp>
      <p:sp>
        <p:nvSpPr>
          <p:cNvPr id="12" name="副标题 2"/>
          <p:cNvSpPr txBox="1">
            <a:spLocks/>
          </p:cNvSpPr>
          <p:nvPr/>
        </p:nvSpPr>
        <p:spPr>
          <a:xfrm>
            <a:off x="644456" y="4365827"/>
            <a:ext cx="4403725" cy="1473007"/>
          </a:xfrm>
          <a:prstGeom prst="rect">
            <a:avLst/>
          </a:prstGeom>
        </p:spPr>
        <p:txBody>
          <a:bodyPr vert="horz" lIns="91440" tIns="45720" rIns="91440" bIns="45720" rtlCol="0">
            <a:noAutofit/>
          </a:bodyPr>
          <a:lstStyle/>
          <a:p>
            <a:pPr algn="ctr"/>
            <a:r>
              <a:rPr lang="en-US" altLang="zh-CN" sz="1400" dirty="0">
                <a:solidFill>
                  <a:schemeClr val="accent3">
                    <a:lumMod val="75000"/>
                  </a:schemeClr>
                </a:solidFill>
                <a:latin typeface="Times New Roman" pitchFamily="18" charset="0"/>
                <a:cs typeface="Times New Roman" pitchFamily="18" charset="0"/>
              </a:rPr>
              <a:t>Model: BF-C1100QS with QST30-G4 USA engine</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Power range: 1000kVA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Quantity: 4 units</a:t>
            </a: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sz="1400" noProof="0" dirty="0">
                <a:solidFill>
                  <a:schemeClr val="accent3">
                    <a:lumMod val="75000"/>
                  </a:schemeClr>
                </a:solidFill>
                <a:latin typeface="Times New Roman" pitchFamily="18" charset="0"/>
                <a:cs typeface="Times New Roman" pitchFamily="18" charset="0"/>
              </a:rPr>
              <a:t>Job site technical fully supported by </a:t>
            </a:r>
            <a:r>
              <a:rPr lang="en-US" altLang="zh-CN" sz="1400" noProof="0" dirty="0" err="1">
                <a:solidFill>
                  <a:schemeClr val="accent3">
                    <a:lumMod val="75000"/>
                  </a:schemeClr>
                </a:solidFill>
                <a:latin typeface="Times New Roman" pitchFamily="18" charset="0"/>
                <a:cs typeface="Times New Roman" pitchFamily="18" charset="0"/>
              </a:rPr>
              <a:t>Baifa</a:t>
            </a:r>
            <a:endPar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endParaRPr>
          </a:p>
        </p:txBody>
      </p:sp>
      <p:sp>
        <p:nvSpPr>
          <p:cNvPr id="13" name="副标题 2"/>
          <p:cNvSpPr txBox="1">
            <a:spLocks/>
          </p:cNvSpPr>
          <p:nvPr/>
        </p:nvSpPr>
        <p:spPr>
          <a:xfrm>
            <a:off x="5844565" y="3934075"/>
            <a:ext cx="3756755" cy="76677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2017,</a:t>
            </a: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HONG KONG AIRPORT CONSTRUCTION, CHINA</a:t>
            </a:r>
            <a:endPar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endParaRPr>
          </a:p>
        </p:txBody>
      </p:sp>
      <p:sp>
        <p:nvSpPr>
          <p:cNvPr id="14" name="副标题 2"/>
          <p:cNvSpPr txBox="1">
            <a:spLocks/>
          </p:cNvSpPr>
          <p:nvPr/>
        </p:nvSpPr>
        <p:spPr>
          <a:xfrm>
            <a:off x="5048182" y="4700849"/>
            <a:ext cx="4403725" cy="1473007"/>
          </a:xfrm>
          <a:prstGeom prst="rect">
            <a:avLst/>
          </a:prstGeom>
        </p:spPr>
        <p:txBody>
          <a:bodyPr vert="horz" lIns="91440" tIns="45720" rIns="91440" bIns="45720" rtlCol="0">
            <a:noAutofit/>
          </a:bodyPr>
          <a:lstStyle/>
          <a:p>
            <a:pPr algn="ctr"/>
            <a:r>
              <a:rPr lang="en-US" altLang="zh-CN" sz="1400" dirty="0">
                <a:solidFill>
                  <a:schemeClr val="accent3">
                    <a:lumMod val="75000"/>
                  </a:schemeClr>
                </a:solidFill>
                <a:latin typeface="Times New Roman" pitchFamily="18" charset="0"/>
                <a:cs typeface="Times New Roman" pitchFamily="18" charset="0"/>
              </a:rPr>
              <a:t>Model: BF-V700S with Volvo engine</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Power range: 630kVA prime</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Quantity: 14 units</a:t>
            </a: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sz="1400" noProof="0" dirty="0">
                <a:solidFill>
                  <a:schemeClr val="accent3">
                    <a:lumMod val="75000"/>
                  </a:schemeClr>
                </a:solidFill>
                <a:latin typeface="Times New Roman" pitchFamily="18" charset="0"/>
                <a:cs typeface="Times New Roman" pitchFamily="18" charset="0"/>
              </a:rPr>
              <a:t>Job site technical fully supported by </a:t>
            </a:r>
            <a:r>
              <a:rPr lang="en-US" altLang="zh-CN" sz="1400" noProof="0" dirty="0" err="1">
                <a:solidFill>
                  <a:schemeClr val="accent3">
                    <a:lumMod val="75000"/>
                  </a:schemeClr>
                </a:solidFill>
                <a:latin typeface="Times New Roman" pitchFamily="18" charset="0"/>
                <a:cs typeface="Times New Roman" pitchFamily="18" charset="0"/>
              </a:rPr>
              <a:t>Baifa</a:t>
            </a:r>
            <a:endPar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endParaRPr>
          </a:p>
        </p:txBody>
      </p:sp>
      <p:pic>
        <p:nvPicPr>
          <p:cNvPr id="17" name="Picture 16" descr="展会旗1.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副标题 2"/>
          <p:cNvSpPr txBox="1">
            <a:spLocks/>
          </p:cNvSpPr>
          <p:nvPr/>
        </p:nvSpPr>
        <p:spPr>
          <a:xfrm>
            <a:off x="1043296" y="5455447"/>
            <a:ext cx="4338695" cy="76677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2018, </a:t>
            </a:r>
            <a:r>
              <a:rPr lang="en-US" altLang="zh-CN" noProof="0" dirty="0">
                <a:effectLst>
                  <a:outerShdw blurRad="38100" dist="38100" dir="2700000" algn="tl">
                    <a:srgbClr val="000000">
                      <a:alpha val="43137"/>
                    </a:srgbClr>
                  </a:outerShdw>
                </a:effectLst>
                <a:latin typeface="Abadi MT Condensed Extra Bold"/>
                <a:cs typeface="Abadi MT Condensed Extra Bold"/>
              </a:rPr>
              <a:t>SAMSUNG CONSTRUCTION, SAUDI ARABIA</a:t>
            </a:r>
            <a:endPar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endParaRPr>
          </a:p>
        </p:txBody>
      </p:sp>
      <p:sp>
        <p:nvSpPr>
          <p:cNvPr id="19" name="副标题 2"/>
          <p:cNvSpPr txBox="1">
            <a:spLocks/>
          </p:cNvSpPr>
          <p:nvPr/>
        </p:nvSpPr>
        <p:spPr>
          <a:xfrm>
            <a:off x="400734" y="5838834"/>
            <a:ext cx="4403725" cy="1473007"/>
          </a:xfrm>
          <a:prstGeom prst="rect">
            <a:avLst/>
          </a:prstGeom>
        </p:spPr>
        <p:txBody>
          <a:bodyPr vert="horz" lIns="91440" tIns="45720" rIns="91440" bIns="45720" rtlCol="0">
            <a:noAutofit/>
          </a:bodyPr>
          <a:lstStyle/>
          <a:p>
            <a:pPr algn="ctr"/>
            <a:r>
              <a:rPr lang="en-US" altLang="zh-CN" sz="1400" dirty="0">
                <a:solidFill>
                  <a:schemeClr val="accent3">
                    <a:lumMod val="75000"/>
                  </a:schemeClr>
                </a:solidFill>
                <a:latin typeface="Times New Roman" pitchFamily="18" charset="0"/>
                <a:cs typeface="Times New Roman" pitchFamily="18" charset="0"/>
              </a:rPr>
              <a:t>Model: BF-P550; DW550</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Power range: </a:t>
            </a:r>
            <a:r>
              <a:rPr lang="en-US" altLang="zh-CN" sz="1400" dirty="0">
                <a:solidFill>
                  <a:schemeClr val="accent3">
                    <a:lumMod val="75000"/>
                  </a:schemeClr>
                </a:solidFill>
                <a:latin typeface="Times New Roman" pitchFamily="18" charset="0"/>
                <a:cs typeface="Times New Roman" pitchFamily="18" charset="0"/>
              </a:rPr>
              <a:t>5</a:t>
            </a: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chemeClr val="accent3">
                    <a:lumMod val="75000"/>
                  </a:schemeClr>
                </a:solidFill>
                <a:effectLst/>
                <a:uLnTx/>
                <a:uFillTx/>
                <a:latin typeface="Times New Roman" pitchFamily="18" charset="0"/>
                <a:cs typeface="Times New Roman" pitchFamily="18" charset="0"/>
              </a:rPr>
              <a:t>Quantity: 66 units</a:t>
            </a:r>
          </a:p>
        </p:txBody>
      </p:sp>
      <p:sp>
        <p:nvSpPr>
          <p:cNvPr id="16" name="Rectangle 15"/>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CONSTRUCTION CAMP</a:t>
            </a:r>
          </a:p>
        </p:txBody>
      </p:sp>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236924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6" name="Rectangle 15"/>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CONSTRUCTION CAMP</a:t>
            </a:r>
          </a:p>
        </p:txBody>
      </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
        <p:nvSpPr>
          <p:cNvPr id="18" name="副标题 2"/>
          <p:cNvSpPr txBox="1">
            <a:spLocks/>
          </p:cNvSpPr>
          <p:nvPr/>
        </p:nvSpPr>
        <p:spPr>
          <a:xfrm>
            <a:off x="811121" y="2100222"/>
            <a:ext cx="4111108" cy="77559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9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2019 AUSTRALIA</a:t>
            </a:r>
            <a:r>
              <a:rPr kumimoji="0" lang="en-US" altLang="zh-CN" sz="1900"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cs typeface="Abadi MT Condensed Extra Bold"/>
              </a:rPr>
              <a:t> SNOWY HYDRO</a:t>
            </a:r>
            <a:endParaRPr kumimoji="0" lang="en-US" altLang="zh-CN" sz="19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endParaRPr>
          </a:p>
        </p:txBody>
      </p:sp>
      <p:sp>
        <p:nvSpPr>
          <p:cNvPr id="21" name="TextBox 20"/>
          <p:cNvSpPr txBox="1"/>
          <p:nvPr/>
        </p:nvSpPr>
        <p:spPr>
          <a:xfrm>
            <a:off x="1147983" y="3190549"/>
            <a:ext cx="3104662" cy="923330"/>
          </a:xfrm>
          <a:prstGeom prst="rect">
            <a:avLst/>
          </a:prstGeom>
          <a:noFill/>
        </p:spPr>
        <p:txBody>
          <a:bodyPr wrap="square" rtlCol="0">
            <a:spAutoFit/>
          </a:bodyPr>
          <a:lstStyle/>
          <a:p>
            <a:pPr algn="ctr"/>
            <a:r>
              <a:rPr lang="en-US" altLang="zh-CN" dirty="0" err="1">
                <a:solidFill>
                  <a:srgbClr val="77933C"/>
                </a:solidFill>
                <a:latin typeface="Times New Roman" pitchFamily="18" charset="0"/>
                <a:cs typeface="Times New Roman" pitchFamily="18" charset="0"/>
              </a:rPr>
              <a:t>Genset</a:t>
            </a:r>
            <a:r>
              <a:rPr lang="en-US" altLang="zh-CN" dirty="0">
                <a:solidFill>
                  <a:srgbClr val="77933C"/>
                </a:solidFill>
                <a:latin typeface="Times New Roman" pitchFamily="18" charset="0"/>
                <a:cs typeface="Times New Roman" pitchFamily="18" charset="0"/>
              </a:rPr>
              <a:t> model: BF-C1375RS</a:t>
            </a:r>
          </a:p>
          <a:p>
            <a:pPr algn="ctr"/>
            <a:r>
              <a:rPr lang="en-US" altLang="zh-CN" dirty="0">
                <a:solidFill>
                  <a:srgbClr val="77933C"/>
                </a:solidFill>
                <a:latin typeface="Times New Roman" pitchFamily="18" charset="0"/>
                <a:cs typeface="Times New Roman" pitchFamily="18" charset="0"/>
              </a:rPr>
              <a:t>Prime power: 1250kVA</a:t>
            </a:r>
          </a:p>
          <a:p>
            <a:pPr algn="ctr"/>
            <a:r>
              <a:rPr lang="en-US" altLang="zh-CN" dirty="0">
                <a:solidFill>
                  <a:srgbClr val="77933C"/>
                </a:solidFill>
                <a:latin typeface="Times New Roman" pitchFamily="18" charset="0"/>
                <a:cs typeface="Times New Roman" pitchFamily="18" charset="0"/>
              </a:rPr>
              <a:t>Quantity: 28 units</a:t>
            </a:r>
          </a:p>
        </p:txBody>
      </p:sp>
      <p:pic>
        <p:nvPicPr>
          <p:cNvPr id="22" name="Picture 21" descr="IMG_5848副本.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5057" y="1632682"/>
            <a:ext cx="4287816" cy="3215862"/>
          </a:xfrm>
          <a:prstGeom prst="rect">
            <a:avLst/>
          </a:prstGeom>
        </p:spPr>
      </p:pic>
      <p:pic>
        <p:nvPicPr>
          <p:cNvPr id="23" name="Picture 22" descr="Screen Shot 2024-03-03 at 5.12.34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5056" y="4748415"/>
            <a:ext cx="4287816" cy="1756087"/>
          </a:xfrm>
          <a:prstGeom prst="rect">
            <a:avLst/>
          </a:prstGeom>
        </p:spPr>
      </p:pic>
    </p:spTree>
    <p:extLst>
      <p:ext uri="{BB962C8B-B14F-4D97-AF65-F5344CB8AC3E}">
        <p14:creationId xmlns:p14="http://schemas.microsoft.com/office/powerpoint/2010/main" val="761526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0" descr="QQ图片20160407154448.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1747" y="4891708"/>
            <a:ext cx="2159000" cy="135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图片 11" descr="QQ图片2016040715493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9433" y="4891708"/>
            <a:ext cx="1874380" cy="135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3" descr="DSC03878"/>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4950609" y="3308919"/>
            <a:ext cx="2089863" cy="1558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2"/>
          <p:cNvPicPr>
            <a:picLocks noChangeAspect="1" noChangeArrowheads="1"/>
          </p:cNvPicPr>
          <p:nvPr/>
        </p:nvPicPr>
        <p:blipFill>
          <a:blip r:embed="rId5" cstate="email">
            <a:lum bright="10000"/>
            <a:extLst>
              <a:ext uri="{28A0092B-C50C-407E-A947-70E740481C1C}">
                <a14:useLocalDpi xmlns:a14="http://schemas.microsoft.com/office/drawing/2010/main"/>
              </a:ext>
            </a:extLst>
          </a:blip>
          <a:srcRect/>
          <a:stretch>
            <a:fillRect/>
          </a:stretch>
        </p:blipFill>
        <p:spPr bwMode="auto">
          <a:xfrm>
            <a:off x="7122230" y="3520281"/>
            <a:ext cx="2000983" cy="1125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12" name="Picture 5" descr="SNV3773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87660" y="1573215"/>
            <a:ext cx="2052808" cy="149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36533" y="1573215"/>
            <a:ext cx="2057280" cy="149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15" name="Rectangle 14"/>
          <p:cNvSpPr/>
          <p:nvPr/>
        </p:nvSpPr>
        <p:spPr>
          <a:xfrm>
            <a:off x="1201176" y="1807052"/>
            <a:ext cx="3384788" cy="4662814"/>
          </a:xfrm>
          <a:prstGeom prst="rect">
            <a:avLst/>
          </a:prstGeom>
        </p:spPr>
        <p:txBody>
          <a:bodyPr wrap="square">
            <a:spAutoFit/>
          </a:bodyPr>
          <a:lstStyle/>
          <a:p>
            <a:pPr>
              <a:lnSpc>
                <a:spcPct val="150000"/>
              </a:lnSpc>
            </a:pPr>
            <a:r>
              <a:rPr lang="en-US" altLang="zh-CN" sz="1600" b="1" dirty="0">
                <a:solidFill>
                  <a:srgbClr val="000000"/>
                </a:solidFill>
                <a:latin typeface="Times New Roman"/>
                <a:ea typeface="宋体" charset="0"/>
                <a:cs typeface="Times New Roman"/>
              </a:rPr>
              <a:t>Railway system </a:t>
            </a:r>
            <a:r>
              <a:rPr lang="en-US" altLang="zh-CN" sz="1600" b="1" dirty="0" err="1">
                <a:solidFill>
                  <a:srgbClr val="000000"/>
                </a:solidFill>
                <a:latin typeface="Times New Roman"/>
                <a:ea typeface="宋体" charset="0"/>
                <a:cs typeface="Times New Roman"/>
              </a:rPr>
              <a:t>refrence</a:t>
            </a:r>
            <a:r>
              <a:rPr lang="en-US" altLang="zh-CN" sz="1600" b="1" dirty="0">
                <a:solidFill>
                  <a:srgbClr val="000000"/>
                </a:solidFill>
                <a:latin typeface="Times New Roman"/>
                <a:ea typeface="宋体" charset="0"/>
                <a:cs typeface="Times New Roman"/>
              </a:rPr>
              <a:t> list:</a:t>
            </a:r>
          </a:p>
          <a:p>
            <a:pPr>
              <a:lnSpc>
                <a:spcPct val="150000"/>
              </a:lnSpc>
            </a:pPr>
            <a:r>
              <a:rPr lang="en-US" altLang="zh-CN" sz="1400" b="1" dirty="0">
                <a:solidFill>
                  <a:srgbClr val="000000"/>
                </a:solidFill>
                <a:latin typeface="Times New Roman"/>
                <a:ea typeface="宋体" charset="0"/>
                <a:cs typeface="Times New Roman"/>
              </a:rPr>
              <a:t>Ministry of Railway-Beijing (right side)</a:t>
            </a:r>
            <a:endParaRPr lang="zh-CN" altLang="en-US" sz="1400" b="1" dirty="0">
              <a:solidFill>
                <a:srgbClr val="000000"/>
              </a:solidFill>
              <a:latin typeface="Times New Roman"/>
              <a:ea typeface="宋体" charset="0"/>
              <a:cs typeface="Times New Roman"/>
            </a:endParaRPr>
          </a:p>
          <a:p>
            <a:pPr>
              <a:lnSpc>
                <a:spcPct val="150000"/>
              </a:lnSpc>
            </a:pPr>
            <a:r>
              <a:rPr lang="en-US" altLang="zh-CN" sz="1400" dirty="0">
                <a:solidFill>
                  <a:srgbClr val="000000"/>
                </a:solidFill>
                <a:latin typeface="Times New Roman"/>
                <a:ea typeface="宋体" charset="0"/>
                <a:cs typeface="Times New Roman"/>
              </a:rPr>
              <a:t>Project of Tianjin West Railway Station of </a:t>
            </a:r>
            <a:r>
              <a:rPr lang="en-US" altLang="zh-CN" sz="1400" dirty="0">
                <a:solidFill>
                  <a:srgbClr val="000000"/>
                </a:solidFill>
                <a:latin typeface="Times New Roman"/>
                <a:cs typeface="Times New Roman"/>
              </a:rPr>
              <a:t>Beijing-Shanghai high-speed railway</a:t>
            </a:r>
            <a:endParaRPr lang="zh-CN" altLang="en-US" sz="1400" dirty="0">
              <a:solidFill>
                <a:srgbClr val="000000"/>
              </a:solidFill>
              <a:latin typeface="Times New Roman"/>
              <a:ea typeface="宋体" charset="0"/>
              <a:cs typeface="Times New Roman"/>
            </a:endParaRPr>
          </a:p>
          <a:p>
            <a:r>
              <a:rPr lang="en-US" altLang="zh-CN" sz="1400" dirty="0">
                <a:solidFill>
                  <a:srgbClr val="000000"/>
                </a:solidFill>
                <a:latin typeface="Times New Roman"/>
                <a:cs typeface="Times New Roman"/>
              </a:rPr>
              <a:t>Project of Hangzhou Bay Bridge </a:t>
            </a:r>
          </a:p>
          <a:p>
            <a:r>
              <a:rPr lang="en-US" altLang="zh-CN" sz="1400" dirty="0">
                <a:solidFill>
                  <a:srgbClr val="000000"/>
                </a:solidFill>
                <a:latin typeface="Times New Roman"/>
                <a:cs typeface="Times New Roman"/>
              </a:rPr>
              <a:t>Kunming Yunnan Railway General Corporation</a:t>
            </a:r>
          </a:p>
          <a:p>
            <a:r>
              <a:rPr lang="en-US" altLang="zh-CN" sz="1400" dirty="0">
                <a:solidFill>
                  <a:srgbClr val="000000"/>
                </a:solidFill>
                <a:latin typeface="Times New Roman"/>
                <a:cs typeface="Times New Roman"/>
              </a:rPr>
              <a:t>Tangshan </a:t>
            </a:r>
            <a:r>
              <a:rPr lang="en-US" altLang="zh-CN" sz="1400" dirty="0" err="1">
                <a:solidFill>
                  <a:srgbClr val="000000"/>
                </a:solidFill>
                <a:latin typeface="Times New Roman"/>
                <a:cs typeface="Times New Roman"/>
              </a:rPr>
              <a:t>Hebei</a:t>
            </a:r>
            <a:r>
              <a:rPr lang="en-US" altLang="zh-CN" sz="1400" dirty="0">
                <a:solidFill>
                  <a:srgbClr val="000000"/>
                </a:solidFill>
                <a:latin typeface="Times New Roman"/>
                <a:cs typeface="Times New Roman"/>
              </a:rPr>
              <a:t> Railway Station of Beijing-Shanghai high-speed railway</a:t>
            </a:r>
          </a:p>
          <a:p>
            <a:r>
              <a:rPr lang="en-US" altLang="zh-CN" sz="1400" dirty="0" err="1">
                <a:solidFill>
                  <a:srgbClr val="000000"/>
                </a:solidFill>
                <a:latin typeface="Times New Roman"/>
                <a:cs typeface="Times New Roman"/>
              </a:rPr>
              <a:t>Binhai</a:t>
            </a:r>
            <a:r>
              <a:rPr lang="en-US" altLang="zh-CN" sz="1400" dirty="0">
                <a:solidFill>
                  <a:srgbClr val="000000"/>
                </a:solidFill>
                <a:latin typeface="Times New Roman"/>
                <a:cs typeface="Times New Roman"/>
              </a:rPr>
              <a:t> Tianjin New Area Station of Beijing-Shanghai high-speed railway</a:t>
            </a:r>
          </a:p>
          <a:p>
            <a:r>
              <a:rPr lang="en-US" altLang="zh-CN" sz="1400" dirty="0">
                <a:solidFill>
                  <a:srgbClr val="000000"/>
                </a:solidFill>
                <a:latin typeface="Times New Roman"/>
                <a:ea typeface="宋体" charset="0"/>
                <a:cs typeface="Times New Roman"/>
              </a:rPr>
              <a:t>Project of newly-built dispatching station of </a:t>
            </a:r>
            <a:r>
              <a:rPr lang="en-US" altLang="zh-CN" sz="1400" dirty="0">
                <a:solidFill>
                  <a:srgbClr val="000000"/>
                </a:solidFill>
                <a:latin typeface="Times New Roman"/>
                <a:cs typeface="Times New Roman"/>
              </a:rPr>
              <a:t>Chengdu Railway Bureau</a:t>
            </a:r>
            <a:endParaRPr lang="zh-CN" altLang="en-US" sz="1400" dirty="0">
              <a:solidFill>
                <a:srgbClr val="000000"/>
              </a:solidFill>
              <a:latin typeface="Times New Roman"/>
              <a:ea typeface="宋体" charset="0"/>
              <a:cs typeface="Times New Roman"/>
            </a:endParaRPr>
          </a:p>
          <a:p>
            <a:pPr>
              <a:lnSpc>
                <a:spcPct val="150000"/>
              </a:lnSpc>
            </a:pPr>
            <a:r>
              <a:rPr lang="en-US" altLang="zh-CN" sz="1400" dirty="0">
                <a:solidFill>
                  <a:srgbClr val="000000"/>
                </a:solidFill>
                <a:latin typeface="Times New Roman"/>
                <a:cs typeface="Times New Roman"/>
              </a:rPr>
              <a:t>China Railway Large Maintenance Machinery Group Co. Ltd.</a:t>
            </a:r>
          </a:p>
          <a:p>
            <a:r>
              <a:rPr lang="en-US" altLang="zh-CN" sz="1400" dirty="0">
                <a:solidFill>
                  <a:srgbClr val="000000"/>
                </a:solidFill>
                <a:latin typeface="Times New Roman"/>
                <a:cs typeface="Times New Roman"/>
              </a:rPr>
              <a:t>Project of China Railway thirteen Bureau </a:t>
            </a:r>
          </a:p>
          <a:p>
            <a:r>
              <a:rPr lang="en-US" altLang="zh-CN" sz="1400" dirty="0">
                <a:solidFill>
                  <a:srgbClr val="000000"/>
                </a:solidFill>
                <a:latin typeface="Times New Roman"/>
                <a:cs typeface="Times New Roman"/>
              </a:rPr>
              <a:t>High speed train control center-Tianjin( Right side)</a:t>
            </a:r>
          </a:p>
        </p:txBody>
      </p:sp>
      <p:pic>
        <p:nvPicPr>
          <p:cNvPr id="17" name="Picture 16" descr="展会旗1.psd"/>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4" name="Rectangle 13"/>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RAILWAY SYSTEM</a:t>
            </a:r>
          </a:p>
        </p:txBody>
      </p:sp>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79705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4182" y="198401"/>
            <a:ext cx="3999818" cy="5447645"/>
          </a:xfrm>
          <a:prstGeom prst="rect">
            <a:avLst/>
          </a:prstGeom>
          <a:noFill/>
        </p:spPr>
        <p:txBody>
          <a:bodyPr wrap="square" rtlCol="0">
            <a:spAutoFit/>
          </a:bodyPr>
          <a:lstStyle/>
          <a:p>
            <a:pPr algn="ctr"/>
            <a:r>
              <a:rPr lang="en-US" sz="1500" dirty="0">
                <a:solidFill>
                  <a:schemeClr val="bg1">
                    <a:lumMod val="50000"/>
                  </a:schemeClr>
                </a:solidFill>
              </a:rPr>
              <a:t>Number of </a:t>
            </a:r>
            <a:r>
              <a:rPr lang="en-US" sz="1500" dirty="0">
                <a:solidFill>
                  <a:srgbClr val="FF0000"/>
                </a:solidFill>
              </a:rPr>
              <a:t>employees</a:t>
            </a:r>
            <a:r>
              <a:rPr lang="en-US" sz="1500" dirty="0">
                <a:solidFill>
                  <a:schemeClr val="bg1">
                    <a:lumMod val="50000"/>
                  </a:schemeClr>
                </a:solidFill>
              </a:rPr>
              <a:t>: 180</a:t>
            </a:r>
          </a:p>
          <a:p>
            <a:pPr algn="ctr"/>
            <a:endParaRPr lang="en-US" sz="1500" dirty="0">
              <a:solidFill>
                <a:schemeClr val="bg1">
                  <a:lumMod val="50000"/>
                </a:schemeClr>
              </a:solidFill>
            </a:endParaRPr>
          </a:p>
          <a:p>
            <a:pPr algn="ctr"/>
            <a:r>
              <a:rPr lang="en-US" sz="1500" dirty="0">
                <a:solidFill>
                  <a:schemeClr val="bg1">
                    <a:lumMod val="50000"/>
                  </a:schemeClr>
                </a:solidFill>
              </a:rPr>
              <a:t>Registered </a:t>
            </a:r>
            <a:r>
              <a:rPr lang="en-US" sz="1500" dirty="0">
                <a:solidFill>
                  <a:srgbClr val="FF0000"/>
                </a:solidFill>
              </a:rPr>
              <a:t>capital</a:t>
            </a:r>
            <a:r>
              <a:rPr lang="en-US" sz="1500" dirty="0">
                <a:solidFill>
                  <a:schemeClr val="bg1">
                    <a:lumMod val="50000"/>
                  </a:schemeClr>
                </a:solidFill>
              </a:rPr>
              <a:t>: 24 MILLION USD</a:t>
            </a:r>
          </a:p>
          <a:p>
            <a:pPr algn="ctr"/>
            <a:endParaRPr lang="en-US" sz="1500" dirty="0">
              <a:solidFill>
                <a:schemeClr val="bg1">
                  <a:lumMod val="50000"/>
                </a:schemeClr>
              </a:solidFill>
            </a:endParaRPr>
          </a:p>
          <a:p>
            <a:pPr algn="ctr"/>
            <a:r>
              <a:rPr lang="en-US" sz="1500" dirty="0">
                <a:solidFill>
                  <a:schemeClr val="bg1">
                    <a:lumMod val="50000"/>
                  </a:schemeClr>
                </a:solidFill>
              </a:rPr>
              <a:t>Asset </a:t>
            </a:r>
            <a:r>
              <a:rPr lang="en-US" sz="1500" dirty="0">
                <a:solidFill>
                  <a:srgbClr val="FF0000"/>
                </a:solidFill>
              </a:rPr>
              <a:t>value</a:t>
            </a:r>
            <a:r>
              <a:rPr lang="en-US" sz="1500" dirty="0">
                <a:solidFill>
                  <a:schemeClr val="bg1">
                    <a:lumMod val="50000"/>
                  </a:schemeClr>
                </a:solidFill>
              </a:rPr>
              <a:t>: 300 Million RMB.</a:t>
            </a:r>
          </a:p>
          <a:p>
            <a:pPr algn="ctr"/>
            <a:endParaRPr lang="en-US" sz="1500" dirty="0">
              <a:solidFill>
                <a:schemeClr val="bg1">
                  <a:lumMod val="50000"/>
                </a:schemeClr>
              </a:solidFill>
            </a:endParaRPr>
          </a:p>
          <a:p>
            <a:pPr algn="ctr"/>
            <a:r>
              <a:rPr lang="en-US" sz="1500" dirty="0">
                <a:solidFill>
                  <a:schemeClr val="bg1">
                    <a:lumMod val="50000"/>
                  </a:schemeClr>
                </a:solidFill>
              </a:rPr>
              <a:t>Production </a:t>
            </a:r>
            <a:r>
              <a:rPr lang="en-US" sz="1500" dirty="0">
                <a:solidFill>
                  <a:srgbClr val="FF0000"/>
                </a:solidFill>
              </a:rPr>
              <a:t>range</a:t>
            </a:r>
            <a:r>
              <a:rPr lang="en-US" sz="1500" dirty="0">
                <a:solidFill>
                  <a:schemeClr val="bg1">
                    <a:lumMod val="50000"/>
                  </a:schemeClr>
                </a:solidFill>
              </a:rPr>
              <a:t>:</a:t>
            </a:r>
          </a:p>
          <a:p>
            <a:pPr algn="ctr"/>
            <a:endParaRPr lang="en-US" sz="1500" dirty="0">
              <a:solidFill>
                <a:schemeClr val="bg1">
                  <a:lumMod val="50000"/>
                </a:schemeClr>
              </a:solidFill>
            </a:endParaRPr>
          </a:p>
          <a:p>
            <a:pPr algn="ctr"/>
            <a:r>
              <a:rPr lang="en-US" sz="1500" dirty="0">
                <a:solidFill>
                  <a:schemeClr val="bg1">
                    <a:lumMod val="50000"/>
                  </a:schemeClr>
                </a:solidFill>
              </a:rPr>
              <a:t> Diesel/Gas industrial generator 8kW-3200kW, </a:t>
            </a:r>
          </a:p>
          <a:p>
            <a:pPr algn="ctr"/>
            <a:endParaRPr lang="en-US" sz="1500" dirty="0">
              <a:solidFill>
                <a:schemeClr val="bg1">
                  <a:lumMod val="50000"/>
                </a:schemeClr>
              </a:solidFill>
            </a:endParaRPr>
          </a:p>
          <a:p>
            <a:pPr algn="ctr"/>
            <a:r>
              <a:rPr lang="en-US" sz="1500" dirty="0">
                <a:solidFill>
                  <a:schemeClr val="bg1">
                    <a:lumMod val="50000"/>
                  </a:schemeClr>
                </a:solidFill>
              </a:rPr>
              <a:t>Marine generator </a:t>
            </a:r>
            <a:r>
              <a:rPr lang="en-US" altLang="zh-CN" sz="1500" dirty="0">
                <a:solidFill>
                  <a:schemeClr val="bg1">
                    <a:lumMod val="50000"/>
                  </a:schemeClr>
                </a:solidFill>
              </a:rPr>
              <a:t>40kW-1132kW</a:t>
            </a:r>
            <a:r>
              <a:rPr lang="en-US" sz="1500" dirty="0">
                <a:solidFill>
                  <a:schemeClr val="bg1">
                    <a:lumMod val="50000"/>
                  </a:schemeClr>
                </a:solidFill>
              </a:rPr>
              <a:t>, </a:t>
            </a:r>
          </a:p>
          <a:p>
            <a:pPr algn="ctr"/>
            <a:endParaRPr lang="en-US" sz="1500" dirty="0">
              <a:solidFill>
                <a:schemeClr val="bg1">
                  <a:lumMod val="50000"/>
                </a:schemeClr>
              </a:solidFill>
            </a:endParaRPr>
          </a:p>
          <a:p>
            <a:pPr algn="ctr"/>
            <a:r>
              <a:rPr lang="en-US" sz="1500" dirty="0">
                <a:solidFill>
                  <a:schemeClr val="bg1">
                    <a:lumMod val="50000"/>
                  </a:schemeClr>
                </a:solidFill>
              </a:rPr>
              <a:t>lighting tower</a:t>
            </a:r>
          </a:p>
          <a:p>
            <a:pPr algn="ctr"/>
            <a:endParaRPr lang="en-US" sz="1500" dirty="0">
              <a:solidFill>
                <a:schemeClr val="bg1">
                  <a:lumMod val="50000"/>
                </a:schemeClr>
              </a:solidFill>
            </a:endParaRPr>
          </a:p>
          <a:p>
            <a:pPr algn="ctr"/>
            <a:r>
              <a:rPr lang="en-US" sz="1500" dirty="0">
                <a:solidFill>
                  <a:schemeClr val="bg1">
                    <a:lumMod val="50000"/>
                  </a:schemeClr>
                </a:solidFill>
              </a:rPr>
              <a:t>LV&amp;HV SWITCH PANEL up to 35kV</a:t>
            </a:r>
          </a:p>
          <a:p>
            <a:pPr algn="ctr"/>
            <a:r>
              <a:rPr lang="en-US" sz="1500" dirty="0">
                <a:solidFill>
                  <a:schemeClr val="bg1">
                    <a:lumMod val="50000"/>
                  </a:schemeClr>
                </a:solidFill>
              </a:rPr>
              <a:t>TRANSFORMERS up to 110kV</a:t>
            </a:r>
          </a:p>
          <a:p>
            <a:pPr algn="ctr"/>
            <a:endParaRPr lang="en-US" sz="1500" dirty="0">
              <a:solidFill>
                <a:schemeClr val="bg1">
                  <a:lumMod val="50000"/>
                </a:schemeClr>
              </a:solidFill>
            </a:endParaRPr>
          </a:p>
          <a:p>
            <a:pPr algn="ctr"/>
            <a:r>
              <a:rPr lang="en-US" sz="1500" dirty="0">
                <a:solidFill>
                  <a:schemeClr val="bg1">
                    <a:lumMod val="50000"/>
                  </a:schemeClr>
                </a:solidFill>
              </a:rPr>
              <a:t>Production </a:t>
            </a:r>
            <a:r>
              <a:rPr lang="en-US" sz="1500" dirty="0">
                <a:solidFill>
                  <a:srgbClr val="FF0000"/>
                </a:solidFill>
              </a:rPr>
              <a:t>capacity</a:t>
            </a:r>
            <a:r>
              <a:rPr lang="en-US" sz="1500" dirty="0">
                <a:solidFill>
                  <a:schemeClr val="bg1">
                    <a:lumMod val="50000"/>
                  </a:schemeClr>
                </a:solidFill>
              </a:rPr>
              <a:t>: </a:t>
            </a:r>
            <a:r>
              <a:rPr lang="en-US" altLang="zh-CN" sz="1500" dirty="0">
                <a:solidFill>
                  <a:schemeClr val="bg1">
                    <a:lumMod val="50000"/>
                  </a:schemeClr>
                </a:solidFill>
              </a:rPr>
              <a:t>5000-</a:t>
            </a:r>
            <a:r>
              <a:rPr lang="en-US" sz="1500" dirty="0">
                <a:solidFill>
                  <a:schemeClr val="bg1">
                    <a:lumMod val="50000"/>
                  </a:schemeClr>
                </a:solidFill>
              </a:rPr>
              <a:t>6000 units/year</a:t>
            </a:r>
          </a:p>
          <a:p>
            <a:pPr algn="ctr"/>
            <a:endParaRPr lang="en-US" sz="1500" dirty="0">
              <a:solidFill>
                <a:schemeClr val="bg1">
                  <a:lumMod val="50000"/>
                </a:schemeClr>
              </a:solidFill>
            </a:endParaRPr>
          </a:p>
          <a:p>
            <a:pPr algn="ctr"/>
            <a:r>
              <a:rPr lang="en-US" sz="1500" dirty="0">
                <a:solidFill>
                  <a:srgbClr val="FF0000"/>
                </a:solidFill>
              </a:rPr>
              <a:t>Sales volume </a:t>
            </a:r>
            <a:r>
              <a:rPr lang="en-US" sz="1500" dirty="0">
                <a:solidFill>
                  <a:schemeClr val="bg1">
                    <a:lumMod val="50000"/>
                  </a:schemeClr>
                </a:solidFill>
              </a:rPr>
              <a:t>average: 70,000,000 USD/year.</a:t>
            </a:r>
          </a:p>
          <a:p>
            <a:pPr algn="ctr"/>
            <a:endParaRPr lang="en-US" sz="1500" dirty="0">
              <a:solidFill>
                <a:schemeClr val="bg1">
                  <a:lumMod val="50000"/>
                </a:schemeClr>
              </a:solidFill>
            </a:endParaRPr>
          </a:p>
          <a:p>
            <a:pPr algn="ctr"/>
            <a:r>
              <a:rPr lang="en-US" sz="1500" dirty="0">
                <a:solidFill>
                  <a:srgbClr val="FF0000"/>
                </a:solidFill>
              </a:rPr>
              <a:t>Markets</a:t>
            </a:r>
            <a:r>
              <a:rPr lang="en-US" sz="1500" dirty="0">
                <a:solidFill>
                  <a:schemeClr val="bg1">
                    <a:lumMod val="50000"/>
                  </a:schemeClr>
                </a:solidFill>
              </a:rPr>
              <a:t>: More than 80 countries and regions.</a:t>
            </a:r>
          </a:p>
          <a:p>
            <a:pPr algn="ctr"/>
            <a:endParaRPr lang="en-US" dirty="0"/>
          </a:p>
        </p:txBody>
      </p:sp>
      <p:pic>
        <p:nvPicPr>
          <p:cNvPr id="10" name="Picture 9" descr="IMG_144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48" y="1953913"/>
            <a:ext cx="5214999" cy="2933436"/>
          </a:xfrm>
          <a:prstGeom prst="rect">
            <a:avLst/>
          </a:prstGeom>
        </p:spPr>
      </p:pic>
      <p:sp>
        <p:nvSpPr>
          <p:cNvPr id="6" name="TextBox 5"/>
          <p:cNvSpPr txBox="1"/>
          <p:nvPr/>
        </p:nvSpPr>
        <p:spPr>
          <a:xfrm>
            <a:off x="2" y="5888040"/>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ABOUT BAIFA</a:t>
            </a:r>
          </a:p>
        </p:txBody>
      </p:sp>
      <p:cxnSp>
        <p:nvCxnSpPr>
          <p:cNvPr id="8" name="Straight Connector 7"/>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9"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2415332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大连南航"/>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9207" y="3255845"/>
            <a:ext cx="4039342" cy="227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1129209" y="1805936"/>
            <a:ext cx="4197921"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anchor="ctr">
            <a:spAutoFit/>
          </a:bodyPr>
          <a:lstStyle/>
          <a:p>
            <a:r>
              <a:rPr lang="en-US" altLang="zh-CN" sz="1600" dirty="0">
                <a:solidFill>
                  <a:srgbClr val="000000"/>
                </a:solidFill>
                <a:latin typeface="Times New Roman"/>
                <a:ea typeface="宋体" charset="0"/>
                <a:cs typeface="Times New Roman"/>
              </a:rPr>
              <a:t>In 2012,Baifa supplied Dalian Branch of </a:t>
            </a:r>
            <a:r>
              <a:rPr lang="en-US" altLang="zh-CN" sz="1600" dirty="0">
                <a:solidFill>
                  <a:srgbClr val="000000"/>
                </a:solidFill>
                <a:latin typeface="Times New Roman"/>
                <a:cs typeface="Times New Roman"/>
              </a:rPr>
              <a:t>China Southern Airlines 1 set standby 1320KW container diesel </a:t>
            </a:r>
            <a:r>
              <a:rPr lang="en-US" altLang="zh-CN" sz="1600" dirty="0" err="1">
                <a:solidFill>
                  <a:srgbClr val="000000"/>
                </a:solidFill>
                <a:latin typeface="Times New Roman"/>
                <a:cs typeface="Times New Roman"/>
              </a:rPr>
              <a:t>genset</a:t>
            </a:r>
            <a:r>
              <a:rPr lang="en-US" altLang="zh-CN" sz="1600" dirty="0">
                <a:solidFill>
                  <a:srgbClr val="000000"/>
                </a:solidFill>
                <a:latin typeface="Times New Roman"/>
                <a:cs typeface="Times New Roman"/>
              </a:rPr>
              <a:t> used as standby power supply.</a:t>
            </a:r>
          </a:p>
          <a:p>
            <a:br>
              <a:rPr lang="en-US" altLang="zh-CN" dirty="0">
                <a:hlinkClick r:id="rId3"/>
              </a:rPr>
            </a:br>
            <a:endParaRPr lang="zh-CN" altLang="en-US" dirty="0">
              <a:solidFill>
                <a:srgbClr val="009900"/>
              </a:solidFill>
              <a:latin typeface="宋体" charset="0"/>
              <a:ea typeface="宋体" charset="0"/>
              <a:cs typeface="宋体" charset="0"/>
            </a:endParaRPr>
          </a:p>
        </p:txBody>
      </p:sp>
      <p:sp>
        <p:nvSpPr>
          <p:cNvPr id="10" name="Text Box 12"/>
          <p:cNvSpPr txBox="1">
            <a:spLocks noChangeArrowheads="1"/>
          </p:cNvSpPr>
          <p:nvPr/>
        </p:nvSpPr>
        <p:spPr bwMode="auto">
          <a:xfrm>
            <a:off x="5797125" y="2039829"/>
            <a:ext cx="2878137" cy="3831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华文新魏" charset="0"/>
                <a:cs typeface="华文新魏" charset="0"/>
              </a:defRPr>
            </a:lvl1pPr>
            <a:lvl2pPr marL="742950" indent="-285750" eaLnBrk="0" hangingPunct="0">
              <a:defRPr kumimoji="1" sz="2400">
                <a:solidFill>
                  <a:schemeClr val="tx1"/>
                </a:solidFill>
                <a:latin typeface="Arial" charset="0"/>
                <a:ea typeface="华文新魏" charset="0"/>
                <a:cs typeface="华文新魏" charset="0"/>
              </a:defRPr>
            </a:lvl2pPr>
            <a:lvl3pPr marL="1143000" indent="-228600" eaLnBrk="0" hangingPunct="0">
              <a:defRPr kumimoji="1" sz="2400">
                <a:solidFill>
                  <a:schemeClr val="tx1"/>
                </a:solidFill>
                <a:latin typeface="Arial" charset="0"/>
                <a:ea typeface="华文新魏" charset="0"/>
                <a:cs typeface="华文新魏" charset="0"/>
              </a:defRPr>
            </a:lvl3pPr>
            <a:lvl4pPr marL="1600200" indent="-228600" eaLnBrk="0" hangingPunct="0">
              <a:defRPr kumimoji="1" sz="2400">
                <a:solidFill>
                  <a:schemeClr val="tx1"/>
                </a:solidFill>
                <a:latin typeface="Arial" charset="0"/>
                <a:ea typeface="华文新魏" charset="0"/>
                <a:cs typeface="华文新魏" charset="0"/>
              </a:defRPr>
            </a:lvl4pPr>
            <a:lvl5pPr marL="2057400" indent="-228600" eaLnBrk="0" hangingPunct="0">
              <a:defRPr kumimoji="1" sz="2400">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9pPr>
          </a:lstStyle>
          <a:p>
            <a:pPr algn="l" eaLnBrk="1" hangingPunct="1"/>
            <a:r>
              <a:rPr lang="en-AU" altLang="zh-CN" sz="1400" dirty="0">
                <a:solidFill>
                  <a:srgbClr val="000000"/>
                </a:solidFill>
                <a:latin typeface="Abadi MT Condensed Extra Bold"/>
                <a:ea typeface="宋体" charset="0"/>
                <a:cs typeface="Abadi MT Condensed Extra Bold"/>
              </a:rPr>
              <a:t>AIRPORT PROJECT CASES:</a:t>
            </a:r>
            <a:endParaRPr lang="zh-CN" altLang="en-US" sz="1400" dirty="0">
              <a:solidFill>
                <a:srgbClr val="000000"/>
              </a:solidFill>
              <a:latin typeface="Abadi MT Condensed Extra Bold"/>
              <a:ea typeface="宋体" charset="0"/>
              <a:cs typeface="Abadi MT Condensed Extra Bold"/>
            </a:endParaRPr>
          </a:p>
          <a:p>
            <a:pPr algn="l" eaLnBrk="1" hangingPunct="1">
              <a:lnSpc>
                <a:spcPct val="150000"/>
              </a:lnSpc>
              <a:spcBef>
                <a:spcPts val="1200"/>
              </a:spcBef>
            </a:pPr>
            <a:r>
              <a:rPr lang="en-US" altLang="zh-CN" sz="1400" dirty="0" err="1">
                <a:solidFill>
                  <a:srgbClr val="000000"/>
                </a:solidFill>
                <a:latin typeface="Times New Roman"/>
                <a:ea typeface="宋体" charset="0"/>
                <a:cs typeface="Times New Roman"/>
              </a:rPr>
              <a:t>Tongren</a:t>
            </a:r>
            <a:r>
              <a:rPr lang="en-US" altLang="zh-CN" sz="1400" dirty="0">
                <a:solidFill>
                  <a:srgbClr val="000000"/>
                </a:solidFill>
                <a:latin typeface="Times New Roman"/>
                <a:ea typeface="宋体" charset="0"/>
                <a:cs typeface="Times New Roman"/>
              </a:rPr>
              <a:t> Airport of </a:t>
            </a:r>
            <a:r>
              <a:rPr lang="en-US" altLang="zh-CN" sz="1400" dirty="0" err="1">
                <a:solidFill>
                  <a:srgbClr val="000000"/>
                </a:solidFill>
                <a:latin typeface="Times New Roman"/>
                <a:ea typeface="宋体" charset="0"/>
                <a:cs typeface="Times New Roman"/>
              </a:rPr>
              <a:t>Guizhou</a:t>
            </a:r>
            <a:endParaRPr lang="en-US" altLang="zh-CN" sz="14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400" dirty="0" err="1">
                <a:solidFill>
                  <a:srgbClr val="000000"/>
                </a:solidFill>
                <a:latin typeface="Times New Roman"/>
                <a:ea typeface="宋体" charset="0"/>
                <a:cs typeface="Times New Roman"/>
              </a:rPr>
              <a:t>Daqing</a:t>
            </a:r>
            <a:r>
              <a:rPr lang="en-US" altLang="zh-CN" sz="1400" dirty="0">
                <a:solidFill>
                  <a:srgbClr val="000000"/>
                </a:solidFill>
                <a:latin typeface="Times New Roman"/>
                <a:ea typeface="宋体" charset="0"/>
                <a:cs typeface="Times New Roman"/>
              </a:rPr>
              <a:t> Airport of Heilongjiang</a:t>
            </a:r>
            <a:endParaRPr lang="zh-CN" altLang="en-US" sz="14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400" dirty="0">
                <a:solidFill>
                  <a:srgbClr val="000000"/>
                </a:solidFill>
                <a:latin typeface="Times New Roman"/>
                <a:ea typeface="宋体" charset="0"/>
                <a:cs typeface="Times New Roman"/>
              </a:rPr>
              <a:t>Guiyang </a:t>
            </a:r>
            <a:r>
              <a:rPr lang="en-US" altLang="zh-CN" sz="1400" dirty="0" err="1">
                <a:solidFill>
                  <a:srgbClr val="000000"/>
                </a:solidFill>
                <a:latin typeface="Times New Roman"/>
                <a:ea typeface="宋体" charset="0"/>
                <a:cs typeface="Times New Roman"/>
              </a:rPr>
              <a:t>Leizhuang</a:t>
            </a:r>
            <a:r>
              <a:rPr lang="en-US" altLang="zh-CN" sz="1400" dirty="0">
                <a:solidFill>
                  <a:srgbClr val="000000"/>
                </a:solidFill>
                <a:latin typeface="Times New Roman"/>
                <a:ea typeface="宋体" charset="0"/>
                <a:cs typeface="Times New Roman"/>
              </a:rPr>
              <a:t> Airport</a:t>
            </a:r>
          </a:p>
          <a:p>
            <a:pPr algn="l" eaLnBrk="1" hangingPunct="1">
              <a:lnSpc>
                <a:spcPct val="150000"/>
              </a:lnSpc>
              <a:spcBef>
                <a:spcPct val="0"/>
              </a:spcBef>
            </a:pPr>
            <a:r>
              <a:rPr lang="en-US" altLang="zh-CN" sz="1400" dirty="0" err="1">
                <a:solidFill>
                  <a:srgbClr val="000000"/>
                </a:solidFill>
                <a:latin typeface="Times New Roman"/>
                <a:ea typeface="宋体" charset="0"/>
                <a:cs typeface="Times New Roman"/>
              </a:rPr>
              <a:t>Yulin</a:t>
            </a:r>
            <a:r>
              <a:rPr lang="en-US" altLang="zh-CN" sz="1400" dirty="0">
                <a:solidFill>
                  <a:srgbClr val="000000"/>
                </a:solidFill>
                <a:latin typeface="Times New Roman"/>
                <a:ea typeface="宋体" charset="0"/>
                <a:cs typeface="Times New Roman"/>
              </a:rPr>
              <a:t> Airport of Shanxi</a:t>
            </a:r>
            <a:endParaRPr lang="zh-CN" altLang="en-US" sz="14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400" dirty="0">
                <a:solidFill>
                  <a:srgbClr val="000000"/>
                </a:solidFill>
                <a:latin typeface="Times New Roman"/>
                <a:ea typeface="宋体" charset="0"/>
                <a:cs typeface="Times New Roman"/>
              </a:rPr>
              <a:t>Wuhu Airport of Anhui</a:t>
            </a:r>
          </a:p>
          <a:p>
            <a:pPr algn="l" eaLnBrk="1" hangingPunct="1">
              <a:lnSpc>
                <a:spcPct val="150000"/>
              </a:lnSpc>
              <a:spcBef>
                <a:spcPct val="0"/>
              </a:spcBef>
            </a:pPr>
            <a:r>
              <a:rPr lang="en-US" altLang="zh-CN" sz="1400" dirty="0">
                <a:solidFill>
                  <a:srgbClr val="000000"/>
                </a:solidFill>
                <a:latin typeface="Times New Roman"/>
                <a:ea typeface="宋体" charset="0"/>
                <a:cs typeface="Times New Roman"/>
              </a:rPr>
              <a:t>Wuxi </a:t>
            </a:r>
            <a:r>
              <a:rPr lang="en-US" altLang="zh-CN" sz="1400" dirty="0" err="1">
                <a:solidFill>
                  <a:srgbClr val="000000"/>
                </a:solidFill>
                <a:latin typeface="Times New Roman"/>
                <a:ea typeface="宋体" charset="0"/>
                <a:cs typeface="Times New Roman"/>
              </a:rPr>
              <a:t>Shuofang</a:t>
            </a:r>
            <a:r>
              <a:rPr lang="en-US" altLang="zh-CN" sz="1400" dirty="0">
                <a:solidFill>
                  <a:srgbClr val="000000"/>
                </a:solidFill>
                <a:latin typeface="Times New Roman"/>
                <a:ea typeface="宋体" charset="0"/>
                <a:cs typeface="Times New Roman"/>
              </a:rPr>
              <a:t> Airport</a:t>
            </a:r>
            <a:endParaRPr lang="zh-CN" altLang="en-US" sz="14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400" dirty="0">
                <a:solidFill>
                  <a:srgbClr val="000000"/>
                </a:solidFill>
                <a:latin typeface="Times New Roman"/>
                <a:ea typeface="宋体" charset="0"/>
                <a:cs typeface="Times New Roman"/>
              </a:rPr>
              <a:t>Beijing </a:t>
            </a:r>
            <a:r>
              <a:rPr lang="en-US" altLang="zh-CN" sz="1400" dirty="0" err="1">
                <a:solidFill>
                  <a:srgbClr val="000000"/>
                </a:solidFill>
                <a:latin typeface="Times New Roman"/>
                <a:ea typeface="宋体" charset="0"/>
                <a:cs typeface="Times New Roman"/>
              </a:rPr>
              <a:t>Shahe</a:t>
            </a:r>
            <a:r>
              <a:rPr lang="en-US" altLang="zh-CN" sz="1400" dirty="0">
                <a:solidFill>
                  <a:srgbClr val="000000"/>
                </a:solidFill>
                <a:latin typeface="Times New Roman"/>
                <a:ea typeface="宋体" charset="0"/>
                <a:cs typeface="Times New Roman"/>
              </a:rPr>
              <a:t> Airport</a:t>
            </a:r>
          </a:p>
          <a:p>
            <a:pPr eaLnBrk="1" hangingPunct="1"/>
            <a:r>
              <a:rPr lang="en-US" altLang="zh-CN" sz="1400" dirty="0">
                <a:solidFill>
                  <a:srgbClr val="000000"/>
                </a:solidFill>
                <a:latin typeface="Times New Roman"/>
                <a:cs typeface="Times New Roman"/>
              </a:rPr>
              <a:t>Hangzhou </a:t>
            </a:r>
            <a:r>
              <a:rPr lang="en-US" altLang="zh-CN" sz="1400" dirty="0" err="1">
                <a:solidFill>
                  <a:srgbClr val="000000"/>
                </a:solidFill>
                <a:latin typeface="Times New Roman"/>
                <a:cs typeface="Times New Roman"/>
              </a:rPr>
              <a:t>Jianqiao</a:t>
            </a:r>
            <a:r>
              <a:rPr lang="en-US" altLang="zh-CN" sz="1400" dirty="0">
                <a:solidFill>
                  <a:srgbClr val="000000"/>
                </a:solidFill>
                <a:latin typeface="Times New Roman"/>
                <a:cs typeface="Times New Roman"/>
              </a:rPr>
              <a:t> Airport </a:t>
            </a:r>
          </a:p>
          <a:p>
            <a:pPr eaLnBrk="1" hangingPunct="1"/>
            <a:r>
              <a:rPr lang="en-US" altLang="zh-CN" sz="1400" dirty="0">
                <a:solidFill>
                  <a:srgbClr val="000000"/>
                </a:solidFill>
                <a:latin typeface="Times New Roman"/>
                <a:ea typeface="宋体" charset="0"/>
                <a:cs typeface="Times New Roman"/>
              </a:rPr>
              <a:t>ANGOLA </a:t>
            </a:r>
            <a:r>
              <a:rPr lang="en-US" altLang="zh-CN" sz="1400" dirty="0" err="1">
                <a:solidFill>
                  <a:srgbClr val="000000"/>
                </a:solidFill>
                <a:latin typeface="Times New Roman"/>
                <a:cs typeface="Times New Roman"/>
              </a:rPr>
              <a:t>Luena</a:t>
            </a:r>
            <a:r>
              <a:rPr lang="en-US" altLang="zh-CN" sz="1400" dirty="0">
                <a:solidFill>
                  <a:srgbClr val="000000"/>
                </a:solidFill>
                <a:latin typeface="Times New Roman"/>
                <a:cs typeface="Times New Roman"/>
              </a:rPr>
              <a:t> Airport </a:t>
            </a:r>
            <a:endParaRPr lang="zh-CN" altLang="en-US" sz="1400" dirty="0">
              <a:solidFill>
                <a:srgbClr val="000000"/>
              </a:solidFill>
              <a:latin typeface="Times New Roman"/>
              <a:ea typeface="宋体" charset="0"/>
              <a:cs typeface="Times New Roman"/>
            </a:endParaRPr>
          </a:p>
          <a:p>
            <a:pPr eaLnBrk="1" hangingPunct="1"/>
            <a:r>
              <a:rPr lang="en-US" altLang="zh-CN" sz="1400" dirty="0" err="1">
                <a:solidFill>
                  <a:srgbClr val="000000"/>
                </a:solidFill>
                <a:latin typeface="Times New Roman"/>
                <a:cs typeface="Times New Roman"/>
              </a:rPr>
              <a:t>Erdos</a:t>
            </a:r>
            <a:r>
              <a:rPr lang="en-US" altLang="zh-CN" sz="1400" dirty="0">
                <a:solidFill>
                  <a:srgbClr val="000000"/>
                </a:solidFill>
                <a:latin typeface="Times New Roman"/>
                <a:cs typeface="Times New Roman"/>
              </a:rPr>
              <a:t> Airport  of Inner Mongolia</a:t>
            </a:r>
          </a:p>
          <a:p>
            <a:pPr eaLnBrk="1" hangingPunct="1"/>
            <a:br>
              <a:rPr lang="en-US" altLang="zh-CN" sz="1400" dirty="0">
                <a:solidFill>
                  <a:srgbClr val="000000"/>
                </a:solidFill>
                <a:latin typeface="Times New Roman"/>
                <a:cs typeface="Times New Roman"/>
                <a:hlinkClick r:id="rId3"/>
              </a:rPr>
            </a:br>
            <a:endParaRPr lang="zh-CN" altLang="en-US" sz="1600" dirty="0">
              <a:solidFill>
                <a:srgbClr val="000000"/>
              </a:solidFill>
              <a:latin typeface="Times New Roman"/>
              <a:ea typeface="宋体" charset="0"/>
              <a:cs typeface="Times New Roman"/>
            </a:endParaRPr>
          </a:p>
        </p:txBody>
      </p:sp>
      <p:pic>
        <p:nvPicPr>
          <p:cNvPr id="13" name="Picture 12"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1" name="Rectangle 10"/>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AIRPORT</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4147937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3"/>
          <p:cNvSpPr txBox="1">
            <a:spLocks noChangeArrowheads="1"/>
          </p:cNvSpPr>
          <p:nvPr/>
        </p:nvSpPr>
        <p:spPr bwMode="auto">
          <a:xfrm>
            <a:off x="1137652" y="1681433"/>
            <a:ext cx="3048588" cy="4737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华文新魏" charset="0"/>
                <a:cs typeface="华文新魏" charset="0"/>
              </a:defRPr>
            </a:lvl1pPr>
            <a:lvl2pPr marL="742950" indent="-285750" eaLnBrk="0" hangingPunct="0">
              <a:defRPr kumimoji="1" sz="2400">
                <a:solidFill>
                  <a:schemeClr val="tx1"/>
                </a:solidFill>
                <a:latin typeface="Arial" charset="0"/>
                <a:ea typeface="华文新魏" charset="0"/>
                <a:cs typeface="华文新魏" charset="0"/>
              </a:defRPr>
            </a:lvl2pPr>
            <a:lvl3pPr marL="1143000" indent="-228600" eaLnBrk="0" hangingPunct="0">
              <a:defRPr kumimoji="1" sz="2400">
                <a:solidFill>
                  <a:schemeClr val="tx1"/>
                </a:solidFill>
                <a:latin typeface="Arial" charset="0"/>
                <a:ea typeface="华文新魏" charset="0"/>
                <a:cs typeface="华文新魏" charset="0"/>
              </a:defRPr>
            </a:lvl3pPr>
            <a:lvl4pPr marL="1600200" indent="-228600" eaLnBrk="0" hangingPunct="0">
              <a:defRPr kumimoji="1" sz="2400">
                <a:solidFill>
                  <a:schemeClr val="tx1"/>
                </a:solidFill>
                <a:latin typeface="Arial" charset="0"/>
                <a:ea typeface="华文新魏" charset="0"/>
                <a:cs typeface="华文新魏" charset="0"/>
              </a:defRPr>
            </a:lvl4pPr>
            <a:lvl5pPr marL="2057400" indent="-228600" eaLnBrk="0" hangingPunct="0">
              <a:defRPr kumimoji="1" sz="2400">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9pPr>
          </a:lstStyle>
          <a:p>
            <a:pPr algn="l" eaLnBrk="1" hangingPunct="1"/>
            <a:r>
              <a:rPr lang="en-US" altLang="zh-CN" sz="1500" b="1" dirty="0">
                <a:solidFill>
                  <a:srgbClr val="000000"/>
                </a:solidFill>
                <a:latin typeface="Times New Roman"/>
                <a:ea typeface="宋体" charset="0"/>
                <a:cs typeface="Times New Roman"/>
              </a:rPr>
              <a:t>Banking system project reference list:</a:t>
            </a:r>
          </a:p>
          <a:p>
            <a:pPr algn="l" eaLnBrk="1" hangingPunct="1">
              <a:lnSpc>
                <a:spcPct val="150000"/>
              </a:lnSpc>
              <a:spcBef>
                <a:spcPct val="0"/>
              </a:spcBef>
            </a:pPr>
            <a:r>
              <a:rPr lang="en-US" altLang="zh-CN" sz="1400" dirty="0">
                <a:solidFill>
                  <a:srgbClr val="000000"/>
                </a:solidFill>
                <a:latin typeface="Times New Roman"/>
                <a:cs typeface="Times New Roman"/>
              </a:rPr>
              <a:t>Tianjin </a:t>
            </a:r>
            <a:r>
              <a:rPr lang="en-US" altLang="zh-CN" sz="1400" dirty="0" err="1">
                <a:solidFill>
                  <a:srgbClr val="000000"/>
                </a:solidFill>
                <a:latin typeface="Times New Roman"/>
                <a:cs typeface="Times New Roman"/>
              </a:rPr>
              <a:t>Bohai</a:t>
            </a:r>
            <a:r>
              <a:rPr lang="en-US" altLang="zh-CN" sz="1400" dirty="0">
                <a:solidFill>
                  <a:srgbClr val="000000"/>
                </a:solidFill>
                <a:latin typeface="Times New Roman"/>
                <a:cs typeface="Times New Roman"/>
              </a:rPr>
              <a:t> Bank</a:t>
            </a:r>
            <a:r>
              <a:rPr lang="zh-CN" altLang="en-US" sz="1400" dirty="0">
                <a:solidFill>
                  <a:srgbClr val="000000"/>
                </a:solidFill>
                <a:latin typeface="Times New Roman"/>
                <a:ea typeface="宋体" charset="0"/>
                <a:cs typeface="Times New Roman"/>
              </a:rPr>
              <a:t>   </a:t>
            </a:r>
            <a:endParaRPr lang="en-US" altLang="zh-CN" sz="14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400" dirty="0" err="1">
                <a:solidFill>
                  <a:srgbClr val="000000"/>
                </a:solidFill>
                <a:latin typeface="Times New Roman"/>
                <a:cs typeface="Times New Roman"/>
              </a:rPr>
              <a:t>Wuping</a:t>
            </a:r>
            <a:r>
              <a:rPr lang="en-US" altLang="zh-CN" sz="1400" dirty="0">
                <a:solidFill>
                  <a:srgbClr val="000000"/>
                </a:solidFill>
                <a:latin typeface="Times New Roman"/>
                <a:cs typeface="Times New Roman"/>
              </a:rPr>
              <a:t> Fuzhou </a:t>
            </a:r>
            <a:r>
              <a:rPr lang="en-US" altLang="zh-CN" sz="1400" dirty="0">
                <a:solidFill>
                  <a:srgbClr val="000000"/>
                </a:solidFill>
                <a:latin typeface="Times New Roman"/>
                <a:ea typeface="宋体" charset="0"/>
                <a:cs typeface="Times New Roman"/>
              </a:rPr>
              <a:t>Branch of ABC </a:t>
            </a:r>
          </a:p>
          <a:p>
            <a:pPr algn="l" eaLnBrk="1" hangingPunct="1">
              <a:lnSpc>
                <a:spcPct val="150000"/>
              </a:lnSpc>
              <a:spcBef>
                <a:spcPct val="0"/>
              </a:spcBef>
            </a:pPr>
            <a:r>
              <a:rPr lang="en-US" altLang="zh-CN" sz="1400" dirty="0" err="1">
                <a:solidFill>
                  <a:srgbClr val="000000"/>
                </a:solidFill>
                <a:latin typeface="Times New Roman"/>
                <a:ea typeface="宋体" charset="0"/>
                <a:cs typeface="Times New Roman"/>
              </a:rPr>
              <a:t>Dongyang</a:t>
            </a:r>
            <a:r>
              <a:rPr lang="en-US" altLang="zh-CN" sz="1400" dirty="0">
                <a:solidFill>
                  <a:srgbClr val="000000"/>
                </a:solidFill>
                <a:latin typeface="Times New Roman"/>
                <a:ea typeface="宋体" charset="0"/>
                <a:cs typeface="Times New Roman"/>
              </a:rPr>
              <a:t> </a:t>
            </a:r>
            <a:r>
              <a:rPr lang="en-US" altLang="zh-CN" sz="1400" dirty="0">
                <a:solidFill>
                  <a:srgbClr val="000000"/>
                </a:solidFill>
                <a:latin typeface="Times New Roman"/>
                <a:cs typeface="Times New Roman"/>
              </a:rPr>
              <a:t>Zhejiang </a:t>
            </a:r>
            <a:r>
              <a:rPr lang="en-US" altLang="zh-CN" sz="1400" dirty="0">
                <a:solidFill>
                  <a:srgbClr val="000000"/>
                </a:solidFill>
                <a:latin typeface="Times New Roman"/>
                <a:ea typeface="宋体" charset="0"/>
                <a:cs typeface="Times New Roman"/>
              </a:rPr>
              <a:t>Branch of CCB</a:t>
            </a:r>
          </a:p>
          <a:p>
            <a:pPr algn="l" eaLnBrk="1" hangingPunct="1">
              <a:lnSpc>
                <a:spcPct val="150000"/>
              </a:lnSpc>
              <a:spcBef>
                <a:spcPct val="0"/>
              </a:spcBef>
            </a:pPr>
            <a:r>
              <a:rPr lang="en-US" altLang="zh-CN" sz="1400" dirty="0">
                <a:solidFill>
                  <a:srgbClr val="000000"/>
                </a:solidFill>
                <a:latin typeface="Times New Roman"/>
                <a:cs typeface="Times New Roman"/>
              </a:rPr>
              <a:t>Chongqing Branch of Shanghai </a:t>
            </a:r>
            <a:r>
              <a:rPr lang="en-US" altLang="zh-CN" sz="1400" dirty="0" err="1">
                <a:solidFill>
                  <a:srgbClr val="000000"/>
                </a:solidFill>
                <a:latin typeface="Times New Roman"/>
                <a:cs typeface="Times New Roman"/>
              </a:rPr>
              <a:t>Pudong</a:t>
            </a:r>
            <a:r>
              <a:rPr lang="en-US" altLang="zh-CN" sz="1400" dirty="0">
                <a:solidFill>
                  <a:srgbClr val="000000"/>
                </a:solidFill>
                <a:latin typeface="Times New Roman"/>
                <a:cs typeface="Times New Roman"/>
              </a:rPr>
              <a:t> Development Bank</a:t>
            </a:r>
            <a:endParaRPr lang="en-US" altLang="zh-CN" sz="1400" dirty="0">
              <a:solidFill>
                <a:srgbClr val="000000"/>
              </a:solidFill>
              <a:latin typeface="Times New Roman"/>
              <a:ea typeface="宋体" charset="0"/>
              <a:cs typeface="Times New Roman"/>
            </a:endParaRPr>
          </a:p>
          <a:p>
            <a:pPr eaLnBrk="1" hangingPunct="1"/>
            <a:r>
              <a:rPr lang="en-US" altLang="zh-CN" sz="1400" dirty="0" err="1">
                <a:solidFill>
                  <a:srgbClr val="000000"/>
                </a:solidFill>
                <a:latin typeface="Times New Roman"/>
                <a:cs typeface="Times New Roman"/>
              </a:rPr>
              <a:t>Wujiang</a:t>
            </a:r>
            <a:r>
              <a:rPr lang="en-US" altLang="zh-CN" sz="1400" dirty="0">
                <a:solidFill>
                  <a:srgbClr val="000000"/>
                </a:solidFill>
                <a:latin typeface="Times New Roman"/>
                <a:cs typeface="Times New Roman"/>
              </a:rPr>
              <a:t> Jiangsu Rural Commercial Bank</a:t>
            </a:r>
          </a:p>
          <a:p>
            <a:pPr eaLnBrk="1" hangingPunct="1"/>
            <a:r>
              <a:rPr lang="en-US" altLang="zh-CN" sz="1400" dirty="0">
                <a:solidFill>
                  <a:srgbClr val="000000"/>
                </a:solidFill>
                <a:latin typeface="Times New Roman"/>
                <a:ea typeface="宋体" charset="0"/>
                <a:cs typeface="Times New Roman"/>
              </a:rPr>
              <a:t>Nantong Branch of ICBC</a:t>
            </a:r>
          </a:p>
          <a:p>
            <a:pPr algn="l" eaLnBrk="1" hangingPunct="1">
              <a:lnSpc>
                <a:spcPct val="150000"/>
              </a:lnSpc>
              <a:spcBef>
                <a:spcPct val="0"/>
              </a:spcBef>
            </a:pPr>
            <a:r>
              <a:rPr lang="en-US" altLang="zh-CN" sz="1400" dirty="0">
                <a:solidFill>
                  <a:srgbClr val="000000"/>
                </a:solidFill>
                <a:latin typeface="Times New Roman"/>
                <a:cs typeface="Times New Roman"/>
              </a:rPr>
              <a:t>Tianjin Branch of People's Bank of China </a:t>
            </a:r>
            <a:r>
              <a:rPr lang="zh-CN" altLang="en-US" sz="1400" dirty="0">
                <a:solidFill>
                  <a:srgbClr val="000000"/>
                </a:solidFill>
                <a:latin typeface="Times New Roman"/>
                <a:ea typeface="宋体" charset="0"/>
                <a:cs typeface="Times New Roman"/>
              </a:rPr>
              <a:t> </a:t>
            </a:r>
          </a:p>
          <a:p>
            <a:pPr algn="l" eaLnBrk="1" hangingPunct="1">
              <a:lnSpc>
                <a:spcPct val="150000"/>
              </a:lnSpc>
              <a:spcBef>
                <a:spcPct val="0"/>
              </a:spcBef>
            </a:pPr>
            <a:r>
              <a:rPr lang="en-US" altLang="zh-CN" sz="1400" dirty="0">
                <a:solidFill>
                  <a:srgbClr val="000000"/>
                </a:solidFill>
                <a:latin typeface="Times New Roman"/>
                <a:cs typeface="Times New Roman"/>
              </a:rPr>
              <a:t>Wuxi Branch of Industrial and Commercial Bank of China Ltd.  </a:t>
            </a:r>
          </a:p>
          <a:p>
            <a:pPr algn="l" eaLnBrk="1" hangingPunct="1">
              <a:lnSpc>
                <a:spcPct val="150000"/>
              </a:lnSpc>
              <a:spcBef>
                <a:spcPct val="0"/>
              </a:spcBef>
            </a:pPr>
            <a:r>
              <a:rPr lang="en-US" altLang="zh-CN" sz="1400" dirty="0">
                <a:solidFill>
                  <a:srgbClr val="000000"/>
                </a:solidFill>
                <a:latin typeface="Times New Roman"/>
                <a:ea typeface="宋体" charset="0"/>
                <a:cs typeface="Times New Roman"/>
              </a:rPr>
              <a:t>Tianjin Branch of </a:t>
            </a:r>
            <a:r>
              <a:rPr lang="en-US" altLang="zh-CN" sz="1400" dirty="0">
                <a:solidFill>
                  <a:srgbClr val="000000"/>
                </a:solidFill>
                <a:latin typeface="Times New Roman"/>
                <a:cs typeface="Times New Roman"/>
              </a:rPr>
              <a:t>Bank of communications</a:t>
            </a:r>
            <a:endParaRPr lang="zh-CN" altLang="en-US" sz="1400" dirty="0">
              <a:solidFill>
                <a:srgbClr val="000000"/>
              </a:solidFill>
              <a:latin typeface="Times New Roman"/>
              <a:ea typeface="宋体" charset="0"/>
              <a:cs typeface="Times New Roman"/>
            </a:endParaRPr>
          </a:p>
        </p:txBody>
      </p:sp>
      <p:grpSp>
        <p:nvGrpSpPr>
          <p:cNvPr id="9" name="组合 13"/>
          <p:cNvGrpSpPr>
            <a:grpSpLocks/>
          </p:cNvGrpSpPr>
          <p:nvPr/>
        </p:nvGrpSpPr>
        <p:grpSpPr bwMode="auto">
          <a:xfrm>
            <a:off x="4186242" y="2222086"/>
            <a:ext cx="4465637" cy="1690687"/>
            <a:chOff x="4392240" y="1406021"/>
            <a:chExt cx="4465638" cy="1690687"/>
          </a:xfrm>
        </p:grpSpPr>
        <p:pic>
          <p:nvPicPr>
            <p:cNvPr id="10" name="Picture 22" descr="渤海银行-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628" y="1406021"/>
              <a:ext cx="2254250" cy="169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1" descr="渤海银行-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2240" y="1418721"/>
              <a:ext cx="2216150" cy="16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组合 14"/>
          <p:cNvGrpSpPr>
            <a:grpSpLocks/>
          </p:cNvGrpSpPr>
          <p:nvPr/>
        </p:nvGrpSpPr>
        <p:grpSpPr bwMode="auto">
          <a:xfrm>
            <a:off x="4172744" y="4519389"/>
            <a:ext cx="4506912" cy="1712913"/>
            <a:chOff x="4326224" y="3773932"/>
            <a:chExt cx="4506912" cy="1712912"/>
          </a:xfrm>
        </p:grpSpPr>
        <p:pic>
          <p:nvPicPr>
            <p:cNvPr id="13" name="Picture 23" descr="天津银行-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6224" y="3773932"/>
              <a:ext cx="2292350"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4" descr="天津银行-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66186" y="3785044"/>
              <a:ext cx="2266950"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7" name="Picture 16"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Rectangle 14"/>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BANKING </a:t>
            </a: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287498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y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0966" y="1801875"/>
            <a:ext cx="2066830" cy="1453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5" descr="xh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0965" y="5010522"/>
            <a:ext cx="1779110" cy="1300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x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2957" y="3255242"/>
            <a:ext cx="2084841" cy="1293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5" descr="2014-天津胸科医院M170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10077" y="5024541"/>
            <a:ext cx="2266049" cy="1286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2"/>
          <p:cNvSpPr/>
          <p:nvPr/>
        </p:nvSpPr>
        <p:spPr>
          <a:xfrm>
            <a:off x="3715808" y="2273793"/>
            <a:ext cx="6397625" cy="2080569"/>
          </a:xfrm>
          <a:prstGeom prst="rect">
            <a:avLst/>
          </a:prstGeom>
        </p:spPr>
        <p:txBody>
          <a:bodyPr wrap="square">
            <a:spAutoFit/>
          </a:bodyPr>
          <a:lstStyle/>
          <a:p>
            <a:pPr>
              <a:lnSpc>
                <a:spcPct val="120000"/>
              </a:lnSpc>
              <a:spcBef>
                <a:spcPct val="0"/>
              </a:spcBef>
            </a:pPr>
            <a:r>
              <a:rPr lang="en-US" altLang="zh-CN" sz="1200" dirty="0">
                <a:solidFill>
                  <a:srgbClr val="000000"/>
                </a:solidFill>
                <a:latin typeface="Times New Roman"/>
                <a:cs typeface="Times New Roman"/>
              </a:rPr>
              <a:t>Peking Union Medical College Hospital    Beijing Hospital of TCM</a:t>
            </a:r>
            <a:endParaRPr lang="zh-CN" altLang="en-US" sz="1200" dirty="0">
              <a:solidFill>
                <a:srgbClr val="000000"/>
              </a:solidFill>
              <a:latin typeface="Times New Roman"/>
              <a:cs typeface="Times New Roman"/>
            </a:endParaRPr>
          </a:p>
          <a:p>
            <a:pPr>
              <a:lnSpc>
                <a:spcPct val="120000"/>
              </a:lnSpc>
              <a:spcBef>
                <a:spcPct val="0"/>
              </a:spcBef>
            </a:pPr>
            <a:r>
              <a:rPr lang="en-US" altLang="zh-CN" sz="1200" dirty="0">
                <a:solidFill>
                  <a:srgbClr val="000000"/>
                </a:solidFill>
                <a:latin typeface="Times New Roman"/>
                <a:cs typeface="Times New Roman"/>
              </a:rPr>
              <a:t>Peking University People’s Hospital</a:t>
            </a:r>
            <a:r>
              <a:rPr lang="zh-CN" altLang="en-US" sz="1200" dirty="0">
                <a:solidFill>
                  <a:srgbClr val="000000"/>
                </a:solidFill>
                <a:latin typeface="Times New Roman"/>
                <a:cs typeface="Times New Roman"/>
              </a:rPr>
              <a:t>          </a:t>
            </a:r>
            <a:r>
              <a:rPr lang="en-US" altLang="zh-CN" sz="1200" dirty="0">
                <a:solidFill>
                  <a:srgbClr val="000000"/>
                </a:solidFill>
                <a:latin typeface="Times New Roman"/>
                <a:cs typeface="Times New Roman"/>
              </a:rPr>
              <a:t>Beijing Obstetrics and Gynecology Hospital </a:t>
            </a:r>
            <a:endParaRPr lang="zh-CN" altLang="en-US" sz="1200" dirty="0">
              <a:solidFill>
                <a:srgbClr val="000000"/>
              </a:solidFill>
              <a:latin typeface="Times New Roman"/>
              <a:cs typeface="Times New Roman"/>
            </a:endParaRPr>
          </a:p>
          <a:p>
            <a:pPr>
              <a:lnSpc>
                <a:spcPct val="120000"/>
              </a:lnSpc>
              <a:spcBef>
                <a:spcPct val="0"/>
              </a:spcBef>
            </a:pPr>
            <a:r>
              <a:rPr lang="en-US" altLang="zh-CN" sz="1200" dirty="0">
                <a:solidFill>
                  <a:srgbClr val="000000"/>
                </a:solidFill>
                <a:latin typeface="Times New Roman"/>
                <a:cs typeface="Times New Roman"/>
              </a:rPr>
              <a:t>Peking University </a:t>
            </a:r>
            <a:r>
              <a:rPr lang="en-US" altLang="zh-CN" sz="1200" dirty="0" err="1">
                <a:solidFill>
                  <a:srgbClr val="000000"/>
                </a:solidFill>
                <a:latin typeface="Times New Roman"/>
                <a:cs typeface="Times New Roman"/>
              </a:rPr>
              <a:t>Shou</a:t>
            </a:r>
            <a:r>
              <a:rPr lang="en-US" altLang="zh-CN" sz="1200" dirty="0">
                <a:solidFill>
                  <a:srgbClr val="000000"/>
                </a:solidFill>
                <a:latin typeface="Times New Roman"/>
                <a:cs typeface="Times New Roman"/>
              </a:rPr>
              <a:t> Gang Hospital</a:t>
            </a:r>
            <a:r>
              <a:rPr lang="zh-CN" altLang="en-US" sz="1200" dirty="0">
                <a:solidFill>
                  <a:srgbClr val="000000"/>
                </a:solidFill>
                <a:latin typeface="Times New Roman"/>
                <a:cs typeface="Times New Roman"/>
              </a:rPr>
              <a:t>       </a:t>
            </a:r>
            <a:r>
              <a:rPr lang="en-US" altLang="zh-CN" sz="1200" dirty="0">
                <a:solidFill>
                  <a:srgbClr val="000000"/>
                </a:solidFill>
                <a:latin typeface="Times New Roman"/>
                <a:cs typeface="Times New Roman"/>
              </a:rPr>
              <a:t>Peking University Third Hospital</a:t>
            </a:r>
            <a:endParaRPr lang="zh-CN" altLang="en-US" sz="1200" dirty="0">
              <a:solidFill>
                <a:srgbClr val="000000"/>
              </a:solidFill>
              <a:latin typeface="Times New Roman"/>
              <a:cs typeface="Times New Roman"/>
            </a:endParaRPr>
          </a:p>
          <a:p>
            <a:pPr>
              <a:lnSpc>
                <a:spcPct val="120000"/>
              </a:lnSpc>
              <a:spcBef>
                <a:spcPct val="0"/>
              </a:spcBef>
            </a:pPr>
            <a:r>
              <a:rPr lang="en-US" altLang="zh-CN" sz="1200" dirty="0">
                <a:solidFill>
                  <a:srgbClr val="000000"/>
                </a:solidFill>
                <a:latin typeface="Times New Roman"/>
                <a:cs typeface="Times New Roman"/>
              </a:rPr>
              <a:t>Beijing Fu Xing Hospital                            Beijing Emergency Medical Center(120)</a:t>
            </a:r>
            <a:endParaRPr lang="zh-CN" altLang="en-US" sz="1200" dirty="0">
              <a:solidFill>
                <a:srgbClr val="000000"/>
              </a:solidFill>
              <a:latin typeface="Times New Roman"/>
              <a:cs typeface="Times New Roman"/>
            </a:endParaRPr>
          </a:p>
          <a:p>
            <a:pPr>
              <a:lnSpc>
                <a:spcPct val="120000"/>
              </a:lnSpc>
              <a:spcBef>
                <a:spcPct val="0"/>
              </a:spcBef>
            </a:pPr>
            <a:r>
              <a:rPr lang="en-US" altLang="zh-CN" sz="1200" dirty="0">
                <a:solidFill>
                  <a:srgbClr val="000000"/>
                </a:solidFill>
                <a:latin typeface="Times New Roman"/>
                <a:cs typeface="Times New Roman"/>
              </a:rPr>
              <a:t>Beijing You An Hospital                            Beijing Aerospace Center Hospital  </a:t>
            </a:r>
            <a:endParaRPr lang="zh-CN" altLang="en-US" sz="1200" dirty="0">
              <a:solidFill>
                <a:srgbClr val="000000"/>
              </a:solidFill>
              <a:latin typeface="Times New Roman"/>
              <a:cs typeface="Times New Roman"/>
            </a:endParaRPr>
          </a:p>
          <a:p>
            <a:pPr>
              <a:lnSpc>
                <a:spcPct val="120000"/>
              </a:lnSpc>
              <a:spcBef>
                <a:spcPct val="0"/>
              </a:spcBef>
            </a:pPr>
            <a:r>
              <a:rPr lang="en-US" altLang="zh-CN" sz="1200" dirty="0">
                <a:solidFill>
                  <a:srgbClr val="000000"/>
                </a:solidFill>
                <a:latin typeface="Times New Roman"/>
                <a:cs typeface="Times New Roman"/>
              </a:rPr>
              <a:t>Beijing An Zhen Hospital                          Beijing </a:t>
            </a:r>
            <a:r>
              <a:rPr lang="en-US" altLang="zh-CN" sz="1200" dirty="0" err="1">
                <a:solidFill>
                  <a:srgbClr val="000000"/>
                </a:solidFill>
                <a:latin typeface="Times New Roman"/>
                <a:cs typeface="Times New Roman"/>
              </a:rPr>
              <a:t>Shijitan</a:t>
            </a:r>
            <a:r>
              <a:rPr lang="en-US" altLang="zh-CN" sz="1200" dirty="0">
                <a:solidFill>
                  <a:srgbClr val="000000"/>
                </a:solidFill>
                <a:latin typeface="Times New Roman"/>
                <a:cs typeface="Times New Roman"/>
              </a:rPr>
              <a:t> Hospital</a:t>
            </a:r>
            <a:endParaRPr lang="zh-CN" altLang="en-US" sz="1200" dirty="0">
              <a:solidFill>
                <a:srgbClr val="000000"/>
              </a:solidFill>
              <a:latin typeface="Times New Roman"/>
              <a:cs typeface="Times New Roman"/>
            </a:endParaRPr>
          </a:p>
          <a:p>
            <a:pPr>
              <a:lnSpc>
                <a:spcPct val="120000"/>
              </a:lnSpc>
              <a:spcBef>
                <a:spcPct val="0"/>
              </a:spcBef>
            </a:pPr>
            <a:r>
              <a:rPr lang="en-US" altLang="zh-CN" sz="1200" dirty="0">
                <a:solidFill>
                  <a:srgbClr val="000000"/>
                </a:solidFill>
                <a:latin typeface="Times New Roman"/>
                <a:cs typeface="Times New Roman"/>
              </a:rPr>
              <a:t>Beijing Ping </a:t>
            </a:r>
            <a:r>
              <a:rPr lang="en-US" altLang="zh-CN" sz="1200" dirty="0" err="1">
                <a:solidFill>
                  <a:srgbClr val="000000"/>
                </a:solidFill>
                <a:latin typeface="Times New Roman"/>
                <a:cs typeface="Times New Roman"/>
              </a:rPr>
              <a:t>Gu</a:t>
            </a:r>
            <a:r>
              <a:rPr lang="en-US" altLang="zh-CN" sz="1200" dirty="0">
                <a:solidFill>
                  <a:srgbClr val="000000"/>
                </a:solidFill>
                <a:latin typeface="Times New Roman"/>
                <a:cs typeface="Times New Roman"/>
              </a:rPr>
              <a:t> Hospital                          Beijing </a:t>
            </a:r>
            <a:r>
              <a:rPr lang="en-US" altLang="zh-CN" sz="1200" dirty="0" err="1">
                <a:solidFill>
                  <a:srgbClr val="000000"/>
                </a:solidFill>
                <a:latin typeface="Times New Roman"/>
                <a:cs typeface="Times New Roman"/>
              </a:rPr>
              <a:t>Haidian</a:t>
            </a:r>
            <a:r>
              <a:rPr lang="en-US" altLang="zh-CN" sz="1200" dirty="0">
                <a:solidFill>
                  <a:srgbClr val="000000"/>
                </a:solidFill>
                <a:latin typeface="Times New Roman"/>
                <a:cs typeface="Times New Roman"/>
              </a:rPr>
              <a:t> Hospital</a:t>
            </a:r>
          </a:p>
          <a:p>
            <a:pPr>
              <a:lnSpc>
                <a:spcPct val="120000"/>
              </a:lnSpc>
              <a:spcBef>
                <a:spcPct val="0"/>
              </a:spcBef>
            </a:pPr>
            <a:r>
              <a:rPr lang="en-US" altLang="zh-CN" sz="1200" dirty="0">
                <a:solidFill>
                  <a:srgbClr val="000000"/>
                </a:solidFill>
                <a:latin typeface="Times New Roman"/>
                <a:cs typeface="Times New Roman"/>
              </a:rPr>
              <a:t>Beijing Chao Yang Hospital                    Beijing </a:t>
            </a:r>
            <a:r>
              <a:rPr lang="en-US" altLang="zh-CN" sz="1200" dirty="0" err="1">
                <a:solidFill>
                  <a:srgbClr val="000000"/>
                </a:solidFill>
                <a:latin typeface="Times New Roman"/>
                <a:cs typeface="Times New Roman"/>
              </a:rPr>
              <a:t>Mentougou</a:t>
            </a:r>
            <a:r>
              <a:rPr lang="en-US" altLang="zh-CN" sz="1200" dirty="0">
                <a:solidFill>
                  <a:srgbClr val="000000"/>
                </a:solidFill>
                <a:latin typeface="Times New Roman"/>
                <a:cs typeface="Times New Roman"/>
              </a:rPr>
              <a:t> Hospital</a:t>
            </a:r>
          </a:p>
          <a:p>
            <a:pPr>
              <a:lnSpc>
                <a:spcPct val="120000"/>
              </a:lnSpc>
              <a:spcBef>
                <a:spcPct val="0"/>
              </a:spcBef>
            </a:pPr>
            <a:r>
              <a:rPr lang="en-US" altLang="zh-CN" sz="1200" dirty="0">
                <a:solidFill>
                  <a:srgbClr val="000000"/>
                </a:solidFill>
                <a:latin typeface="Times New Roman"/>
                <a:cs typeface="Times New Roman"/>
              </a:rPr>
              <a:t>Beijing </a:t>
            </a:r>
            <a:r>
              <a:rPr lang="en-US" altLang="zh-CN" sz="1200" dirty="0" err="1">
                <a:solidFill>
                  <a:srgbClr val="000000"/>
                </a:solidFill>
                <a:latin typeface="Times New Roman"/>
                <a:cs typeface="Times New Roman"/>
              </a:rPr>
              <a:t>Huai</a:t>
            </a:r>
            <a:r>
              <a:rPr lang="en-US" altLang="zh-CN" sz="1200" dirty="0">
                <a:solidFill>
                  <a:srgbClr val="000000"/>
                </a:solidFill>
                <a:latin typeface="Times New Roman"/>
                <a:cs typeface="Times New Roman"/>
              </a:rPr>
              <a:t> Rou Hospital                       Beijing </a:t>
            </a:r>
            <a:r>
              <a:rPr lang="en-US" altLang="zh-CN" sz="1200" dirty="0" err="1">
                <a:solidFill>
                  <a:srgbClr val="000000"/>
                </a:solidFill>
                <a:latin typeface="Times New Roman"/>
                <a:cs typeface="Times New Roman"/>
              </a:rPr>
              <a:t>Xuanwu</a:t>
            </a:r>
            <a:r>
              <a:rPr lang="en-US" altLang="zh-CN" sz="1200" dirty="0">
                <a:solidFill>
                  <a:srgbClr val="000000"/>
                </a:solidFill>
                <a:latin typeface="Times New Roman"/>
                <a:cs typeface="Times New Roman"/>
              </a:rPr>
              <a:t> Hospital</a:t>
            </a:r>
          </a:p>
        </p:txBody>
      </p:sp>
      <p:sp>
        <p:nvSpPr>
          <p:cNvPr id="14" name="TextBox 13"/>
          <p:cNvSpPr txBox="1"/>
          <p:nvPr/>
        </p:nvSpPr>
        <p:spPr>
          <a:xfrm>
            <a:off x="4563929" y="1632597"/>
            <a:ext cx="4215506" cy="338554"/>
          </a:xfrm>
          <a:prstGeom prst="rect">
            <a:avLst/>
          </a:prstGeom>
          <a:noFill/>
        </p:spPr>
        <p:txBody>
          <a:bodyPr wrap="square" rtlCol="0">
            <a:spAutoFit/>
          </a:bodyPr>
          <a:lstStyle/>
          <a:p>
            <a:r>
              <a:rPr lang="en-US" sz="1600" dirty="0">
                <a:latin typeface="Abadi MT Condensed Extra Bold"/>
                <a:cs typeface="Abadi MT Condensed Extra Bold"/>
              </a:rPr>
              <a:t>AAA MEDICAL SYSTEM CASES:</a:t>
            </a:r>
          </a:p>
        </p:txBody>
      </p:sp>
      <p:sp>
        <p:nvSpPr>
          <p:cNvPr id="15" name="Text Box 24"/>
          <p:cNvSpPr txBox="1">
            <a:spLocks noChangeArrowheads="1"/>
          </p:cNvSpPr>
          <p:nvPr/>
        </p:nvSpPr>
        <p:spPr bwMode="auto">
          <a:xfrm>
            <a:off x="5676125" y="4381426"/>
            <a:ext cx="3367246" cy="288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华文新魏" charset="0"/>
                <a:cs typeface="华文新魏" charset="0"/>
              </a:defRPr>
            </a:lvl1pPr>
            <a:lvl2pPr marL="742950" indent="-285750" eaLnBrk="0" hangingPunct="0">
              <a:defRPr kumimoji="1" sz="2400">
                <a:solidFill>
                  <a:schemeClr val="tx1"/>
                </a:solidFill>
                <a:latin typeface="Arial" charset="0"/>
                <a:ea typeface="华文新魏" charset="0"/>
                <a:cs typeface="华文新魏" charset="0"/>
              </a:defRPr>
            </a:lvl2pPr>
            <a:lvl3pPr marL="1143000" indent="-228600" eaLnBrk="0" hangingPunct="0">
              <a:defRPr kumimoji="1" sz="2400">
                <a:solidFill>
                  <a:schemeClr val="tx1"/>
                </a:solidFill>
                <a:latin typeface="Arial" charset="0"/>
                <a:ea typeface="华文新魏" charset="0"/>
                <a:cs typeface="华文新魏" charset="0"/>
              </a:defRPr>
            </a:lvl3pPr>
            <a:lvl4pPr marL="1600200" indent="-228600" eaLnBrk="0" hangingPunct="0">
              <a:defRPr kumimoji="1" sz="2400">
                <a:solidFill>
                  <a:schemeClr val="tx1"/>
                </a:solidFill>
                <a:latin typeface="Arial" charset="0"/>
                <a:ea typeface="华文新魏" charset="0"/>
                <a:cs typeface="华文新魏" charset="0"/>
              </a:defRPr>
            </a:lvl4pPr>
            <a:lvl5pPr marL="2057400" indent="-228600" eaLnBrk="0" hangingPunct="0">
              <a:defRPr kumimoji="1" sz="2400">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9pPr>
          </a:lstStyle>
          <a:p>
            <a:pPr algn="l" eaLnBrk="1" hangingPunct="1">
              <a:lnSpc>
                <a:spcPct val="150000"/>
              </a:lnSpc>
              <a:spcBef>
                <a:spcPct val="0"/>
              </a:spcBef>
            </a:pPr>
            <a:r>
              <a:rPr kumimoji="0" lang="en-US" altLang="zh-CN" sz="1200" dirty="0">
                <a:solidFill>
                  <a:srgbClr val="000000"/>
                </a:solidFill>
                <a:latin typeface="Times New Roman"/>
                <a:ea typeface="宋体" charset="0"/>
                <a:cs typeface="Times New Roman"/>
              </a:rPr>
              <a:t>After many third-grade class-A hospitals in Beijing selected </a:t>
            </a:r>
            <a:r>
              <a:rPr kumimoji="0" lang="en-US" altLang="zh-CN" sz="1200" dirty="0" err="1">
                <a:solidFill>
                  <a:srgbClr val="000000"/>
                </a:solidFill>
                <a:latin typeface="Times New Roman"/>
                <a:ea typeface="宋体" charset="0"/>
                <a:cs typeface="Times New Roman"/>
              </a:rPr>
              <a:t>Baifa</a:t>
            </a:r>
            <a:r>
              <a:rPr kumimoji="0" lang="en-US" altLang="zh-CN" sz="1200" dirty="0">
                <a:solidFill>
                  <a:srgbClr val="000000"/>
                </a:solidFill>
                <a:latin typeface="Times New Roman"/>
                <a:ea typeface="宋体" charset="0"/>
                <a:cs typeface="Times New Roman"/>
              </a:rPr>
              <a:t> equipment, </a:t>
            </a:r>
            <a:r>
              <a:rPr kumimoji="0" lang="en-US" altLang="zh-CN" sz="1200" dirty="0" err="1">
                <a:solidFill>
                  <a:srgbClr val="000000"/>
                </a:solidFill>
                <a:latin typeface="Times New Roman"/>
                <a:ea typeface="宋体" charset="0"/>
                <a:cs typeface="Times New Roman"/>
              </a:rPr>
              <a:t>Baifa</a:t>
            </a:r>
            <a:r>
              <a:rPr kumimoji="0" lang="en-US" altLang="zh-CN" sz="1200" dirty="0">
                <a:solidFill>
                  <a:srgbClr val="000000"/>
                </a:solidFill>
                <a:latin typeface="Times New Roman"/>
                <a:ea typeface="宋体" charset="0"/>
                <a:cs typeface="Times New Roman"/>
              </a:rPr>
              <a:t> successively provided reliable standby power supply to Tianjin </a:t>
            </a:r>
            <a:r>
              <a:rPr kumimoji="0" lang="en-US" altLang="zh-CN" sz="1200" dirty="0">
                <a:solidFill>
                  <a:srgbClr val="000000"/>
                </a:solidFill>
                <a:latin typeface="Times New Roman"/>
                <a:cs typeface="Times New Roman"/>
              </a:rPr>
              <a:t>third-grade class-A </a:t>
            </a:r>
            <a:r>
              <a:rPr kumimoji="0" lang="en-US" altLang="zh-CN" sz="1200" dirty="0">
                <a:solidFill>
                  <a:srgbClr val="000000"/>
                </a:solidFill>
                <a:latin typeface="Times New Roman"/>
                <a:ea typeface="宋体" charset="0"/>
                <a:cs typeface="Times New Roman"/>
              </a:rPr>
              <a:t>hospitals:</a:t>
            </a:r>
            <a:r>
              <a:rPr kumimoji="0" lang="zh-CN" altLang="en-US" sz="1200" dirty="0">
                <a:solidFill>
                  <a:srgbClr val="000000"/>
                </a:solidFill>
                <a:latin typeface="Times New Roman"/>
                <a:ea typeface="宋体" charset="0"/>
                <a:cs typeface="Times New Roman"/>
              </a:rPr>
              <a:t> </a:t>
            </a:r>
            <a:endParaRPr kumimoji="0" lang="en-US" altLang="zh-CN" sz="12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000" dirty="0">
                <a:solidFill>
                  <a:srgbClr val="000000"/>
                </a:solidFill>
                <a:latin typeface="Times New Roman"/>
                <a:cs typeface="Times New Roman"/>
              </a:rPr>
              <a:t>Tianjin Chest Hospital </a:t>
            </a:r>
            <a:r>
              <a:rPr kumimoji="0" lang="zh-CN" altLang="en-US" sz="1000" dirty="0">
                <a:solidFill>
                  <a:srgbClr val="000000"/>
                </a:solidFill>
                <a:latin typeface="Times New Roman"/>
                <a:ea typeface="宋体" charset="0"/>
                <a:cs typeface="Times New Roman"/>
              </a:rPr>
              <a:t>     </a:t>
            </a:r>
            <a:endParaRPr kumimoji="0" lang="en-US" altLang="zh-CN" sz="10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000" dirty="0">
                <a:solidFill>
                  <a:srgbClr val="000000"/>
                </a:solidFill>
                <a:latin typeface="Times New Roman"/>
                <a:cs typeface="Times New Roman"/>
              </a:rPr>
              <a:t>Tianjin </a:t>
            </a:r>
            <a:r>
              <a:rPr lang="en-US" altLang="zh-CN" sz="1000" dirty="0" err="1">
                <a:solidFill>
                  <a:srgbClr val="000000"/>
                </a:solidFill>
                <a:latin typeface="Times New Roman"/>
                <a:cs typeface="Times New Roman"/>
              </a:rPr>
              <a:t>Nankai</a:t>
            </a:r>
            <a:r>
              <a:rPr lang="en-US" altLang="zh-CN" sz="1000" dirty="0">
                <a:solidFill>
                  <a:srgbClr val="000000"/>
                </a:solidFill>
                <a:latin typeface="Times New Roman"/>
                <a:cs typeface="Times New Roman"/>
              </a:rPr>
              <a:t> Hospital</a:t>
            </a:r>
          </a:p>
          <a:p>
            <a:pPr algn="l" eaLnBrk="1" hangingPunct="1">
              <a:lnSpc>
                <a:spcPct val="150000"/>
              </a:lnSpc>
              <a:spcBef>
                <a:spcPct val="0"/>
              </a:spcBef>
            </a:pPr>
            <a:r>
              <a:rPr kumimoji="0" lang="en-US" altLang="zh-CN" sz="1000" dirty="0">
                <a:solidFill>
                  <a:srgbClr val="000000"/>
                </a:solidFill>
                <a:latin typeface="Times New Roman"/>
                <a:ea typeface="宋体" charset="0"/>
                <a:cs typeface="Times New Roman"/>
              </a:rPr>
              <a:t>Tianjin Hospital</a:t>
            </a:r>
            <a:r>
              <a:rPr kumimoji="0" lang="zh-CN" altLang="en-US" sz="1000" dirty="0">
                <a:solidFill>
                  <a:srgbClr val="000000"/>
                </a:solidFill>
                <a:latin typeface="Times New Roman"/>
                <a:ea typeface="宋体" charset="0"/>
                <a:cs typeface="Times New Roman"/>
              </a:rPr>
              <a:t>         </a:t>
            </a:r>
            <a:endParaRPr kumimoji="0" lang="en-US" altLang="zh-CN" sz="1000" dirty="0">
              <a:solidFill>
                <a:srgbClr val="000000"/>
              </a:solidFill>
              <a:latin typeface="Times New Roman"/>
              <a:ea typeface="宋体" charset="0"/>
              <a:cs typeface="Times New Roman"/>
            </a:endParaRPr>
          </a:p>
          <a:p>
            <a:pPr algn="l" eaLnBrk="1" hangingPunct="1">
              <a:lnSpc>
                <a:spcPct val="150000"/>
              </a:lnSpc>
              <a:spcBef>
                <a:spcPct val="0"/>
              </a:spcBef>
            </a:pPr>
            <a:r>
              <a:rPr lang="en-US" altLang="zh-CN" sz="1000" dirty="0">
                <a:solidFill>
                  <a:srgbClr val="000000"/>
                </a:solidFill>
                <a:latin typeface="Times New Roman"/>
                <a:cs typeface="Times New Roman"/>
              </a:rPr>
              <a:t>Tianjin Armed Police General Hospital </a:t>
            </a:r>
          </a:p>
          <a:p>
            <a:pPr algn="l" eaLnBrk="1" hangingPunct="1">
              <a:lnSpc>
                <a:spcPct val="150000"/>
              </a:lnSpc>
              <a:spcBef>
                <a:spcPct val="0"/>
              </a:spcBef>
            </a:pPr>
            <a:endParaRPr kumimoji="0" lang="zh-CN" altLang="en-US" sz="1600" dirty="0">
              <a:solidFill>
                <a:srgbClr val="0000FF"/>
              </a:solidFill>
              <a:latin typeface="宋体" charset="0"/>
              <a:ea typeface="宋体" charset="0"/>
              <a:cs typeface="宋体" charset="0"/>
            </a:endParaRPr>
          </a:p>
          <a:p>
            <a:pPr algn="l" eaLnBrk="1" hangingPunct="1">
              <a:lnSpc>
                <a:spcPct val="150000"/>
              </a:lnSpc>
              <a:spcBef>
                <a:spcPct val="0"/>
              </a:spcBef>
            </a:pPr>
            <a:r>
              <a:rPr kumimoji="0" lang="zh-CN" altLang="en-US" sz="1800" dirty="0">
                <a:solidFill>
                  <a:srgbClr val="0000FF"/>
                </a:solidFill>
                <a:latin typeface="宋体" charset="0"/>
                <a:ea typeface="宋体" charset="0"/>
                <a:cs typeface="宋体" charset="0"/>
              </a:rPr>
              <a:t>        </a:t>
            </a:r>
            <a:endParaRPr lang="en-US" altLang="zh-CN" sz="1800" dirty="0">
              <a:solidFill>
                <a:srgbClr val="0066FF"/>
              </a:solidFill>
            </a:endParaRPr>
          </a:p>
        </p:txBody>
      </p:sp>
      <p:pic>
        <p:nvPicPr>
          <p:cNvPr id="18" name="Picture 17"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6" name="Rectangle 15"/>
          <p:cNvSpPr/>
          <p:nvPr/>
        </p:nvSpPr>
        <p:spPr>
          <a:xfrm>
            <a:off x="1040334" y="124384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STANDBY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MEDICAL SYSTEM</a:t>
            </a:r>
          </a:p>
        </p:txBody>
      </p:sp>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489426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4"/>
          <p:cNvSpPr>
            <a:spLocks noChangeArrowheads="1"/>
          </p:cNvSpPr>
          <p:nvPr/>
        </p:nvSpPr>
        <p:spPr bwMode="auto">
          <a:xfrm>
            <a:off x="2163636" y="2702677"/>
            <a:ext cx="6431093" cy="1561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a:lnSpc>
                <a:spcPct val="120000"/>
              </a:lnSpc>
              <a:spcBef>
                <a:spcPct val="0"/>
              </a:spcBef>
            </a:pPr>
            <a:r>
              <a:rPr lang="en-US" altLang="zh-CN" sz="1600" dirty="0">
                <a:solidFill>
                  <a:srgbClr val="000000"/>
                </a:solidFill>
                <a:latin typeface="Times New Roman"/>
                <a:ea typeface="宋体" charset="0"/>
                <a:cs typeface="Times New Roman"/>
              </a:rPr>
              <a:t>In 2009,Zinder Oil Refinery Co. of </a:t>
            </a:r>
            <a:r>
              <a:rPr lang="en-US" altLang="zh-CN" sz="1600" dirty="0" err="1">
                <a:solidFill>
                  <a:srgbClr val="000000"/>
                </a:solidFill>
                <a:latin typeface="Times New Roman"/>
                <a:ea typeface="宋体" charset="0"/>
                <a:cs typeface="Times New Roman"/>
              </a:rPr>
              <a:t>PetroChina</a:t>
            </a:r>
            <a:r>
              <a:rPr lang="en-US" altLang="zh-CN" sz="1600" dirty="0">
                <a:solidFill>
                  <a:srgbClr val="000000"/>
                </a:solidFill>
                <a:latin typeface="Times New Roman"/>
                <a:ea typeface="宋体" charset="0"/>
                <a:cs typeface="Times New Roman"/>
              </a:rPr>
              <a:t> in Niger applied low voltage and high voltage diesel </a:t>
            </a:r>
            <a:r>
              <a:rPr lang="en-US" altLang="zh-CN" sz="1600" dirty="0" err="1">
                <a:solidFill>
                  <a:srgbClr val="000000"/>
                </a:solidFill>
                <a:latin typeface="Times New Roman"/>
                <a:ea typeface="宋体" charset="0"/>
                <a:cs typeface="Times New Roman"/>
              </a:rPr>
              <a:t>gensets</a:t>
            </a:r>
            <a:r>
              <a:rPr lang="en-US" altLang="zh-CN" sz="1600" dirty="0">
                <a:solidFill>
                  <a:srgbClr val="000000"/>
                </a:solidFill>
                <a:latin typeface="Times New Roman"/>
                <a:ea typeface="宋体" charset="0"/>
                <a:cs typeface="Times New Roman"/>
              </a:rPr>
              <a:t>: to meet delivery requirements, at earlier stage it  applied 3 sets </a:t>
            </a:r>
            <a:r>
              <a:rPr lang="en-US" altLang="zh-CN" sz="1600" dirty="0" err="1">
                <a:solidFill>
                  <a:srgbClr val="000000"/>
                </a:solidFill>
                <a:latin typeface="Times New Roman"/>
                <a:ea typeface="宋体" charset="0"/>
                <a:cs typeface="Times New Roman"/>
              </a:rPr>
              <a:t>Baifa</a:t>
            </a:r>
            <a:r>
              <a:rPr lang="en-US" altLang="zh-CN" sz="1600" dirty="0">
                <a:solidFill>
                  <a:srgbClr val="000000"/>
                </a:solidFill>
                <a:latin typeface="Times New Roman"/>
                <a:ea typeface="宋体" charset="0"/>
                <a:cs typeface="Times New Roman"/>
              </a:rPr>
              <a:t> 800KW low voltage </a:t>
            </a:r>
            <a:r>
              <a:rPr lang="en-US" altLang="zh-CN" sz="1600" dirty="0" err="1">
                <a:solidFill>
                  <a:srgbClr val="000000"/>
                </a:solidFill>
                <a:latin typeface="Times New Roman"/>
                <a:ea typeface="宋体" charset="0"/>
                <a:cs typeface="Times New Roman"/>
              </a:rPr>
              <a:t>gensets</a:t>
            </a:r>
            <a:r>
              <a:rPr lang="en-US" altLang="zh-CN" sz="1600" dirty="0">
                <a:solidFill>
                  <a:srgbClr val="000000"/>
                </a:solidFill>
                <a:latin typeface="Times New Roman"/>
                <a:ea typeface="宋体" charset="0"/>
                <a:cs typeface="Times New Roman"/>
              </a:rPr>
              <a:t>, boosting to 6300V; at later stage, it selected 2 sets 1300KW container </a:t>
            </a:r>
            <a:r>
              <a:rPr lang="en-US" altLang="zh-CN" sz="1600" dirty="0" err="1">
                <a:solidFill>
                  <a:srgbClr val="000000"/>
                </a:solidFill>
                <a:latin typeface="Times New Roman"/>
                <a:ea typeface="宋体" charset="0"/>
                <a:cs typeface="Times New Roman"/>
              </a:rPr>
              <a:t>gensets</a:t>
            </a:r>
            <a:r>
              <a:rPr lang="en-US" altLang="zh-CN" sz="1600" dirty="0">
                <a:solidFill>
                  <a:srgbClr val="000000"/>
                </a:solidFill>
                <a:latin typeface="Times New Roman"/>
                <a:ea typeface="宋体" charset="0"/>
                <a:cs typeface="Times New Roman"/>
              </a:rPr>
              <a:t>, directly using high voltage, with all </a:t>
            </a:r>
            <a:r>
              <a:rPr lang="en-US" altLang="zh-CN" sz="1600" dirty="0" err="1">
                <a:solidFill>
                  <a:srgbClr val="000000"/>
                </a:solidFill>
                <a:latin typeface="Times New Roman"/>
                <a:ea typeface="宋体" charset="0"/>
                <a:cs typeface="Times New Roman"/>
              </a:rPr>
              <a:t>gensets</a:t>
            </a:r>
            <a:r>
              <a:rPr lang="en-US" altLang="zh-CN" sz="1600" dirty="0">
                <a:solidFill>
                  <a:srgbClr val="000000"/>
                </a:solidFill>
                <a:latin typeface="Times New Roman"/>
                <a:ea typeface="宋体" charset="0"/>
                <a:cs typeface="Times New Roman"/>
              </a:rPr>
              <a:t> paralleling output.</a:t>
            </a:r>
            <a:endParaRPr lang="zh-CN" altLang="en-US" sz="1600" dirty="0">
              <a:solidFill>
                <a:srgbClr val="000000"/>
              </a:solidFill>
              <a:latin typeface="Times New Roman"/>
              <a:ea typeface="宋体" charset="0"/>
              <a:cs typeface="Times New Roman"/>
            </a:endParaRPr>
          </a:p>
        </p:txBody>
      </p:sp>
      <p:pic>
        <p:nvPicPr>
          <p:cNvPr id="9" name="Picture 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9350" y="4645889"/>
            <a:ext cx="2466975" cy="185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10" name="Picture 9" descr="IMG_0812"/>
          <p:cNvPicPr>
            <a:picLocks noChangeAspect="1" noChangeArrowheads="1"/>
          </p:cNvPicPr>
          <p:nvPr/>
        </p:nvPicPr>
        <p:blipFill>
          <a:blip r:embed="rId3">
            <a:lum bright="30000" contrast="20000"/>
            <a:extLst>
              <a:ext uri="{28A0092B-C50C-407E-A947-70E740481C1C}">
                <a14:useLocalDpi xmlns:a14="http://schemas.microsoft.com/office/drawing/2010/main"/>
              </a:ext>
            </a:extLst>
          </a:blip>
          <a:srcRect/>
          <a:stretch>
            <a:fillRect/>
          </a:stretch>
        </p:blipFill>
        <p:spPr bwMode="auto">
          <a:xfrm>
            <a:off x="6369335" y="4645888"/>
            <a:ext cx="2519362" cy="181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IMG_08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6323" y="4645888"/>
            <a:ext cx="2513012"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5" descr="zs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27629" y="1419227"/>
            <a:ext cx="2682875" cy="844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5"/>
          <p:cNvSpPr txBox="1">
            <a:spLocks noChangeArrowheads="1"/>
          </p:cNvSpPr>
          <p:nvPr/>
        </p:nvSpPr>
        <p:spPr bwMode="auto">
          <a:xfrm>
            <a:off x="4229387" y="2263776"/>
            <a:ext cx="49146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华文新魏" charset="0"/>
                <a:cs typeface="华文新魏" charset="0"/>
              </a:defRPr>
            </a:lvl1pPr>
            <a:lvl2pPr marL="742950" indent="-285750" eaLnBrk="0" hangingPunct="0">
              <a:defRPr kumimoji="1" sz="2400">
                <a:solidFill>
                  <a:schemeClr val="tx1"/>
                </a:solidFill>
                <a:latin typeface="Arial" charset="0"/>
                <a:ea typeface="华文新魏" charset="0"/>
                <a:cs typeface="华文新魏" charset="0"/>
              </a:defRPr>
            </a:lvl2pPr>
            <a:lvl3pPr marL="1143000" indent="-228600" eaLnBrk="0" hangingPunct="0">
              <a:defRPr kumimoji="1" sz="2400">
                <a:solidFill>
                  <a:schemeClr val="tx1"/>
                </a:solidFill>
                <a:latin typeface="Arial" charset="0"/>
                <a:ea typeface="华文新魏" charset="0"/>
                <a:cs typeface="华文新魏" charset="0"/>
              </a:defRPr>
            </a:lvl3pPr>
            <a:lvl4pPr marL="1600200" indent="-228600" eaLnBrk="0" hangingPunct="0">
              <a:defRPr kumimoji="1" sz="2400">
                <a:solidFill>
                  <a:schemeClr val="tx1"/>
                </a:solidFill>
                <a:latin typeface="Arial" charset="0"/>
                <a:ea typeface="华文新魏" charset="0"/>
                <a:cs typeface="华文新魏" charset="0"/>
              </a:defRPr>
            </a:lvl4pPr>
            <a:lvl5pPr marL="2057400" indent="-228600" eaLnBrk="0" hangingPunct="0">
              <a:defRPr kumimoji="1" sz="2400">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sz="2400">
                <a:solidFill>
                  <a:schemeClr val="tx1"/>
                </a:solidFill>
                <a:latin typeface="Arial" charset="0"/>
                <a:ea typeface="华文新魏" charset="0"/>
                <a:cs typeface="华文新魏" charset="0"/>
              </a:defRPr>
            </a:lvl9pPr>
          </a:lstStyle>
          <a:p>
            <a:pPr eaLnBrk="1" hangingPunct="1"/>
            <a:r>
              <a:rPr lang="en-US" altLang="zh-CN" sz="1800" dirty="0">
                <a:latin typeface="Abadi MT Condensed Extra Bold"/>
                <a:cs typeface="Abadi MT Condensed Extra Bold"/>
              </a:rPr>
              <a:t>CHINA NATIONAL PETROLEUM CORPORATION</a:t>
            </a:r>
            <a:endParaRPr lang="zh-CN" altLang="en-US" sz="1800" dirty="0">
              <a:latin typeface="Abadi MT Condensed Extra Bold"/>
              <a:cs typeface="Abadi MT Condensed Extra Bold"/>
            </a:endParaRPr>
          </a:p>
        </p:txBody>
      </p:sp>
      <p:pic>
        <p:nvPicPr>
          <p:cNvPr id="16" name="Picture 15"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4" name="Rectangle 13"/>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OIL FIELD</a:t>
            </a:r>
          </a:p>
        </p:txBody>
      </p:sp>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2970248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说明: Angola Lubango Stadium－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7340" y="1995909"/>
            <a:ext cx="4220800" cy="309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副标题 2"/>
          <p:cNvSpPr txBox="1">
            <a:spLocks/>
          </p:cNvSpPr>
          <p:nvPr/>
        </p:nvSpPr>
        <p:spPr>
          <a:xfrm>
            <a:off x="523663" y="2330951"/>
            <a:ext cx="4706471" cy="134165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2009,</a:t>
            </a: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AFRICA CUP,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LUBANGO STADIUM, ANGOLA</a:t>
            </a:r>
            <a:endPar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endParaRPr>
          </a:p>
        </p:txBody>
      </p:sp>
      <p:sp>
        <p:nvSpPr>
          <p:cNvPr id="10" name="副标题 2"/>
          <p:cNvSpPr txBox="1">
            <a:spLocks/>
          </p:cNvSpPr>
          <p:nvPr/>
        </p:nvSpPr>
        <p:spPr>
          <a:xfrm>
            <a:off x="1260377" y="3672607"/>
            <a:ext cx="2952328" cy="122413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1800" dirty="0" err="1">
                <a:solidFill>
                  <a:schemeClr val="accent3">
                    <a:lumMod val="75000"/>
                  </a:schemeClr>
                </a:solidFill>
                <a:latin typeface="Times New Roman" pitchFamily="18" charset="0"/>
                <a:cs typeface="Times New Roman" pitchFamily="18" charset="0"/>
              </a:rPr>
              <a:t>Genset</a:t>
            </a:r>
            <a:r>
              <a:rPr lang="en-US" altLang="zh-CN" sz="1800" dirty="0">
                <a:solidFill>
                  <a:schemeClr val="accent3">
                    <a:lumMod val="75000"/>
                  </a:schemeClr>
                </a:solidFill>
                <a:latin typeface="Times New Roman" pitchFamily="18" charset="0"/>
                <a:cs typeface="Times New Roman" pitchFamily="18" charset="0"/>
              </a:rPr>
              <a:t> model: BF-M1100</a:t>
            </a:r>
          </a:p>
          <a:p>
            <a:r>
              <a:rPr lang="en-US" altLang="zh-CN" sz="1800" dirty="0">
                <a:solidFill>
                  <a:schemeClr val="accent3">
                    <a:lumMod val="75000"/>
                  </a:schemeClr>
                </a:solidFill>
                <a:latin typeface="Times New Roman" pitchFamily="18" charset="0"/>
                <a:cs typeface="Times New Roman" pitchFamily="18" charset="0"/>
              </a:rPr>
              <a:t>Prime power: 1000kVA</a:t>
            </a:r>
          </a:p>
          <a:p>
            <a:r>
              <a:rPr lang="en-US" altLang="zh-CN" sz="1800" dirty="0">
                <a:solidFill>
                  <a:schemeClr val="accent3">
                    <a:lumMod val="75000"/>
                  </a:schemeClr>
                </a:solidFill>
                <a:latin typeface="Times New Roman" pitchFamily="18" charset="0"/>
                <a:cs typeface="Times New Roman" pitchFamily="18" charset="0"/>
              </a:rPr>
              <a:t>Quantity: 4 units</a:t>
            </a:r>
          </a:p>
        </p:txBody>
      </p:sp>
      <p:pic>
        <p:nvPicPr>
          <p:cNvPr id="13" name="Picture 12"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1" name="Rectangle 10"/>
          <p:cNvSpPr/>
          <p:nvPr/>
        </p:nvSpPr>
        <p:spPr>
          <a:xfrm>
            <a:off x="1032578" y="1485359"/>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PRIME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STADIUM &amp; ARENA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373848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工作\Data\机组照片\现场\委内瑞拉国家电力部生产照片.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26872" y="3968043"/>
            <a:ext cx="3587200" cy="26904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副标题 2"/>
          <p:cNvSpPr txBox="1">
            <a:spLocks/>
          </p:cNvSpPr>
          <p:nvPr/>
        </p:nvSpPr>
        <p:spPr>
          <a:xfrm>
            <a:off x="1060984" y="2410896"/>
            <a:ext cx="3878316" cy="53524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sz="20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2012, POWER THE GRID, VENEZUELA</a:t>
            </a:r>
          </a:p>
        </p:txBody>
      </p:sp>
      <p:sp>
        <p:nvSpPr>
          <p:cNvPr id="10" name="副标题 2"/>
          <p:cNvSpPr txBox="1">
            <a:spLocks/>
          </p:cNvSpPr>
          <p:nvPr/>
        </p:nvSpPr>
        <p:spPr>
          <a:xfrm>
            <a:off x="1060986" y="3185470"/>
            <a:ext cx="3793127" cy="132872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1600" dirty="0">
                <a:solidFill>
                  <a:schemeClr val="accent3">
                    <a:lumMod val="75000"/>
                  </a:schemeClr>
                </a:solidFill>
                <a:latin typeface="Avenir Light"/>
                <a:cs typeface="Avenir Light"/>
              </a:rPr>
              <a:t>Gen-set model: </a:t>
            </a:r>
          </a:p>
          <a:p>
            <a:r>
              <a:rPr lang="en-US" altLang="zh-CN" sz="1600" dirty="0">
                <a:solidFill>
                  <a:schemeClr val="accent3">
                    <a:lumMod val="75000"/>
                  </a:schemeClr>
                </a:solidFill>
                <a:latin typeface="Avenir Light"/>
                <a:cs typeface="Avenir Light"/>
              </a:rPr>
              <a:t>Variety of </a:t>
            </a:r>
            <a:r>
              <a:rPr lang="en-US" altLang="zh-CN" sz="1600" dirty="0" err="1">
                <a:solidFill>
                  <a:schemeClr val="accent3">
                    <a:lumMod val="75000"/>
                  </a:schemeClr>
                </a:solidFill>
                <a:latin typeface="Avenir Light"/>
                <a:cs typeface="Avenir Light"/>
              </a:rPr>
              <a:t>Baifa</a:t>
            </a:r>
            <a:r>
              <a:rPr lang="en-US" altLang="zh-CN" sz="1600" dirty="0">
                <a:solidFill>
                  <a:schemeClr val="accent3">
                    <a:lumMod val="75000"/>
                  </a:schemeClr>
                </a:solidFill>
                <a:latin typeface="Avenir Light"/>
                <a:cs typeface="Avenir Light"/>
              </a:rPr>
              <a:t> M-series </a:t>
            </a:r>
          </a:p>
          <a:p>
            <a:r>
              <a:rPr lang="en-US" altLang="zh-CN" sz="1600" dirty="0">
                <a:solidFill>
                  <a:schemeClr val="accent3">
                    <a:lumMod val="75000"/>
                  </a:schemeClr>
                </a:solidFill>
                <a:latin typeface="Avenir Light"/>
                <a:cs typeface="Avenir Light"/>
              </a:rPr>
              <a:t>Power: 1000kVA to 2500kVA</a:t>
            </a:r>
          </a:p>
          <a:p>
            <a:r>
              <a:rPr lang="en-US" altLang="zh-CN" sz="1600" dirty="0">
                <a:solidFill>
                  <a:schemeClr val="accent3">
                    <a:lumMod val="75000"/>
                  </a:schemeClr>
                </a:solidFill>
                <a:latin typeface="Avenir Light"/>
                <a:cs typeface="Avenir Light"/>
              </a:rPr>
              <a:t>Quantity: 23 units</a:t>
            </a:r>
          </a:p>
        </p:txBody>
      </p:sp>
      <p:sp>
        <p:nvSpPr>
          <p:cNvPr id="11" name="TextBox 10"/>
          <p:cNvSpPr txBox="1"/>
          <p:nvPr/>
        </p:nvSpPr>
        <p:spPr>
          <a:xfrm>
            <a:off x="1060986" y="4758134"/>
            <a:ext cx="3774561" cy="1323439"/>
          </a:xfrm>
          <a:prstGeom prst="rect">
            <a:avLst/>
          </a:prstGeom>
          <a:noFill/>
        </p:spPr>
        <p:txBody>
          <a:bodyPr wrap="square" rtlCol="0">
            <a:spAutoFit/>
          </a:bodyPr>
          <a:lstStyle/>
          <a:p>
            <a:r>
              <a:rPr lang="en-US" sz="1600" dirty="0">
                <a:latin typeface="Times New Roman" pitchFamily="18" charset="0"/>
                <a:cs typeface="Times New Roman" pitchFamily="18" charset="0"/>
              </a:rPr>
              <a:t>In 2012,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provided in total of 23 containerized gen-sets, power ranged from 730kw to 1500kw for Venezuela </a:t>
            </a:r>
            <a:r>
              <a:rPr lang="en-AU" altLang="zh-CN" sz="1600" dirty="0">
                <a:latin typeface="Times New Roman" pitchFamily="18" charset="0"/>
                <a:cs typeface="Times New Roman" pitchFamily="18" charset="0"/>
              </a:rPr>
              <a:t>National Electric Bureau’s </a:t>
            </a:r>
            <a:r>
              <a:rPr lang="en-US" sz="1600" dirty="0">
                <a:latin typeface="Times New Roman" pitchFamily="18" charset="0"/>
                <a:cs typeface="Times New Roman" pitchFamily="18" charset="0"/>
              </a:rPr>
              <a:t>distributed electric generation project.</a:t>
            </a: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26872" y="1808105"/>
            <a:ext cx="3587200" cy="2213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15" name="Picture 14"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40334" y="13452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DISTRIBUTION TO GRID</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462095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2"/>
          <p:cNvSpPr txBox="1">
            <a:spLocks/>
          </p:cNvSpPr>
          <p:nvPr/>
        </p:nvSpPr>
        <p:spPr>
          <a:xfrm>
            <a:off x="811121" y="2100222"/>
            <a:ext cx="4111108" cy="77559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9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2010, CHINA LARGEST HYDRO POWER PLANT</a:t>
            </a:r>
            <a:r>
              <a:rPr lang="en-US" altLang="zh-CN" sz="1900" dirty="0">
                <a:effectLst>
                  <a:outerShdw blurRad="38100" dist="38100" dir="2700000" algn="tl">
                    <a:srgbClr val="000000">
                      <a:alpha val="43137"/>
                    </a:srgbClr>
                  </a:outerShdw>
                </a:effectLst>
                <a:latin typeface="Abadi MT Condensed Extra Bold"/>
                <a:cs typeface="Abadi MT Condensed Extra Bold"/>
              </a:rPr>
              <a:t>, BLACK START/EMERGENCY, CHINA</a:t>
            </a:r>
            <a:endParaRPr kumimoji="0" lang="en-US" altLang="zh-CN" sz="19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endParaRPr>
          </a:p>
        </p:txBody>
      </p:sp>
      <p:sp>
        <p:nvSpPr>
          <p:cNvPr id="10" name="TextBox 9"/>
          <p:cNvSpPr txBox="1"/>
          <p:nvPr/>
        </p:nvSpPr>
        <p:spPr>
          <a:xfrm>
            <a:off x="1147983" y="3190549"/>
            <a:ext cx="3104662" cy="923330"/>
          </a:xfrm>
          <a:prstGeom prst="rect">
            <a:avLst/>
          </a:prstGeom>
          <a:noFill/>
        </p:spPr>
        <p:txBody>
          <a:bodyPr wrap="square" rtlCol="0">
            <a:spAutoFit/>
          </a:bodyPr>
          <a:lstStyle/>
          <a:p>
            <a:pPr algn="ctr"/>
            <a:r>
              <a:rPr lang="en-US" altLang="zh-CN" dirty="0" err="1">
                <a:solidFill>
                  <a:srgbClr val="77933C"/>
                </a:solidFill>
                <a:latin typeface="Times New Roman" pitchFamily="18" charset="0"/>
                <a:cs typeface="Times New Roman" pitchFamily="18" charset="0"/>
              </a:rPr>
              <a:t>Genset</a:t>
            </a:r>
            <a:r>
              <a:rPr lang="en-US" altLang="zh-CN" dirty="0">
                <a:solidFill>
                  <a:srgbClr val="77933C"/>
                </a:solidFill>
                <a:latin typeface="Times New Roman" pitchFamily="18" charset="0"/>
                <a:cs typeface="Times New Roman" pitchFamily="18" charset="0"/>
              </a:rPr>
              <a:t> model: BF-C1100</a:t>
            </a:r>
          </a:p>
          <a:p>
            <a:pPr algn="ctr"/>
            <a:r>
              <a:rPr lang="en-US" altLang="zh-CN" dirty="0">
                <a:solidFill>
                  <a:srgbClr val="77933C"/>
                </a:solidFill>
                <a:latin typeface="Times New Roman" pitchFamily="18" charset="0"/>
                <a:cs typeface="Times New Roman" pitchFamily="18" charset="0"/>
              </a:rPr>
              <a:t>Prime power: 1000kVA</a:t>
            </a:r>
          </a:p>
          <a:p>
            <a:pPr algn="ctr"/>
            <a:r>
              <a:rPr lang="en-US" altLang="zh-CN" dirty="0">
                <a:solidFill>
                  <a:srgbClr val="77933C"/>
                </a:solidFill>
                <a:latin typeface="Times New Roman" pitchFamily="18" charset="0"/>
                <a:cs typeface="Times New Roman" pitchFamily="18" charset="0"/>
              </a:rPr>
              <a:t>Quantity: 14 units</a:t>
            </a:r>
          </a:p>
        </p:txBody>
      </p:sp>
      <p:sp>
        <p:nvSpPr>
          <p:cNvPr id="11" name="TextBox 10"/>
          <p:cNvSpPr txBox="1"/>
          <p:nvPr/>
        </p:nvSpPr>
        <p:spPr>
          <a:xfrm>
            <a:off x="1147983" y="5346940"/>
            <a:ext cx="7861198" cy="584776"/>
          </a:xfrm>
          <a:prstGeom prst="rect">
            <a:avLst/>
          </a:prstGeom>
          <a:noFill/>
        </p:spPr>
        <p:txBody>
          <a:bodyPr wrap="square" rtlCol="0">
            <a:spAutoFit/>
          </a:bodyPr>
          <a:lstStyle/>
          <a:p>
            <a:r>
              <a:rPr lang="en-US" sz="1600" dirty="0">
                <a:latin typeface="Times New Roman" pitchFamily="18" charset="0"/>
                <a:cs typeface="Times New Roman" pitchFamily="18" charset="0"/>
              </a:rPr>
              <a:t>One of the biggest Hydro-station in China,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provide full emergency power supply solution for EPC project. </a:t>
            </a:r>
          </a:p>
        </p:txBody>
      </p:sp>
      <p:pic>
        <p:nvPicPr>
          <p:cNvPr id="12" name="Picture 2" descr="BAIFA河南三门峡应急电站"/>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3499" y="2100222"/>
            <a:ext cx="3667126" cy="261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BLACK START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HYDRO POWER PLANT</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112616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2"/>
          <p:cNvSpPr txBox="1">
            <a:spLocks/>
          </p:cNvSpPr>
          <p:nvPr/>
        </p:nvSpPr>
        <p:spPr>
          <a:xfrm>
            <a:off x="811121" y="2100222"/>
            <a:ext cx="4111108" cy="77559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9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2019 AUSTRALIA</a:t>
            </a:r>
            <a:r>
              <a:rPr kumimoji="0" lang="en-US" altLang="zh-CN" sz="1900"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cs typeface="Abadi MT Condensed Extra Bold"/>
              </a:rPr>
              <a:t> SNOWY HYDRO</a:t>
            </a:r>
            <a:endParaRPr kumimoji="0" lang="en-US" altLang="zh-CN" sz="19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endParaRPr>
          </a:p>
        </p:txBody>
      </p:sp>
      <p:sp>
        <p:nvSpPr>
          <p:cNvPr id="10" name="TextBox 9"/>
          <p:cNvSpPr txBox="1"/>
          <p:nvPr/>
        </p:nvSpPr>
        <p:spPr>
          <a:xfrm>
            <a:off x="1147983" y="3190549"/>
            <a:ext cx="3104662" cy="923330"/>
          </a:xfrm>
          <a:prstGeom prst="rect">
            <a:avLst/>
          </a:prstGeom>
          <a:noFill/>
        </p:spPr>
        <p:txBody>
          <a:bodyPr wrap="square" rtlCol="0">
            <a:spAutoFit/>
          </a:bodyPr>
          <a:lstStyle/>
          <a:p>
            <a:pPr algn="ctr"/>
            <a:r>
              <a:rPr lang="en-US" altLang="zh-CN" dirty="0" err="1">
                <a:solidFill>
                  <a:srgbClr val="77933C"/>
                </a:solidFill>
                <a:latin typeface="Times New Roman" pitchFamily="18" charset="0"/>
                <a:cs typeface="Times New Roman" pitchFamily="18" charset="0"/>
              </a:rPr>
              <a:t>Genset</a:t>
            </a:r>
            <a:r>
              <a:rPr lang="en-US" altLang="zh-CN" dirty="0">
                <a:solidFill>
                  <a:srgbClr val="77933C"/>
                </a:solidFill>
                <a:latin typeface="Times New Roman" pitchFamily="18" charset="0"/>
                <a:cs typeface="Times New Roman" pitchFamily="18" charset="0"/>
              </a:rPr>
              <a:t> model: BF-C1375RS</a:t>
            </a:r>
          </a:p>
          <a:p>
            <a:pPr algn="ctr"/>
            <a:r>
              <a:rPr lang="en-US" altLang="zh-CN" dirty="0">
                <a:solidFill>
                  <a:srgbClr val="77933C"/>
                </a:solidFill>
                <a:latin typeface="Times New Roman" pitchFamily="18" charset="0"/>
                <a:cs typeface="Times New Roman" pitchFamily="18" charset="0"/>
              </a:rPr>
              <a:t>Prime power: 1250kVA</a:t>
            </a:r>
          </a:p>
          <a:p>
            <a:pPr algn="ctr"/>
            <a:r>
              <a:rPr lang="en-US" altLang="zh-CN" dirty="0">
                <a:solidFill>
                  <a:srgbClr val="77933C"/>
                </a:solidFill>
                <a:latin typeface="Times New Roman" pitchFamily="18" charset="0"/>
                <a:cs typeface="Times New Roman" pitchFamily="18" charset="0"/>
              </a:rPr>
              <a:t>Quantity: 28 units</a:t>
            </a:r>
          </a:p>
        </p:txBody>
      </p:sp>
      <p:pic>
        <p:nvPicPr>
          <p:cNvPr id="15" name="Picture 14" descr="展会旗1.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BLACK START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HYDRO POWER PLANT</a:t>
            </a:r>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2" name="Picture 1" descr="IMG_5848副本.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5057" y="1632682"/>
            <a:ext cx="4287816" cy="3215862"/>
          </a:xfrm>
          <a:prstGeom prst="rect">
            <a:avLst/>
          </a:prstGeom>
        </p:spPr>
      </p:pic>
      <p:pic>
        <p:nvPicPr>
          <p:cNvPr id="3" name="Picture 2" descr="Screen Shot 2024-03-03 at 5.12.34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5056" y="4748415"/>
            <a:ext cx="4287816" cy="1756087"/>
          </a:xfrm>
          <a:prstGeom prst="rect">
            <a:avLst/>
          </a:prstGeom>
        </p:spPr>
      </p:pic>
    </p:spTree>
    <p:extLst>
      <p:ext uri="{BB962C8B-B14F-4D97-AF65-F5344CB8AC3E}">
        <p14:creationId xmlns:p14="http://schemas.microsoft.com/office/powerpoint/2010/main" val="35163892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机组-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75388" y="2001661"/>
            <a:ext cx="3441759" cy="258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副标题 2"/>
          <p:cNvSpPr txBox="1">
            <a:spLocks/>
          </p:cNvSpPr>
          <p:nvPr/>
        </p:nvSpPr>
        <p:spPr>
          <a:xfrm>
            <a:off x="861292" y="2825265"/>
            <a:ext cx="4070459" cy="128205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CN" sz="1800" dirty="0">
                <a:solidFill>
                  <a:srgbClr val="77933C"/>
                </a:solidFill>
                <a:latin typeface="Times New Roman" pitchFamily="18" charset="0"/>
                <a:cs typeface="Times New Roman" pitchFamily="18" charset="0"/>
              </a:rPr>
              <a:t>Gen-set model: BF-M2500HV </a:t>
            </a:r>
          </a:p>
          <a:p>
            <a:r>
              <a:rPr lang="en-US" altLang="zh-CN" sz="1800" dirty="0">
                <a:solidFill>
                  <a:srgbClr val="77933C"/>
                </a:solidFill>
                <a:latin typeface="Times New Roman" pitchFamily="18" charset="0"/>
                <a:cs typeface="Times New Roman" pitchFamily="18" charset="0"/>
              </a:rPr>
              <a:t>Standby power: 2500kVA, 6.3KV</a:t>
            </a:r>
          </a:p>
          <a:p>
            <a:r>
              <a:rPr lang="en-US" altLang="zh-CN" sz="1800" dirty="0">
                <a:solidFill>
                  <a:srgbClr val="77933C"/>
                </a:solidFill>
                <a:latin typeface="Times New Roman" pitchFamily="18" charset="0"/>
                <a:cs typeface="Times New Roman" pitchFamily="18" charset="0"/>
              </a:rPr>
              <a:t>Quantity: 4 units</a:t>
            </a:r>
          </a:p>
        </p:txBody>
      </p:sp>
      <p:sp>
        <p:nvSpPr>
          <p:cNvPr id="11" name="TextBox 10"/>
          <p:cNvSpPr txBox="1"/>
          <p:nvPr/>
        </p:nvSpPr>
        <p:spPr>
          <a:xfrm>
            <a:off x="1182082" y="4997258"/>
            <a:ext cx="7862495" cy="1479379"/>
          </a:xfrm>
          <a:prstGeom prst="rect">
            <a:avLst/>
          </a:prstGeom>
          <a:noFill/>
        </p:spPr>
        <p:txBody>
          <a:bodyPr wrap="square" rtlCol="0">
            <a:spAutoFit/>
          </a:bodyPr>
          <a:lstStyle/>
          <a:p>
            <a:pPr>
              <a:lnSpc>
                <a:spcPct val="80000"/>
              </a:lnSpc>
            </a:pPr>
            <a:r>
              <a:rPr lang="en-US" sz="1600" dirty="0">
                <a:latin typeface="Times New Roman" pitchFamily="18" charset="0"/>
                <a:cs typeface="Times New Roman" pitchFamily="18" charset="0"/>
              </a:rPr>
              <a:t>In 2012, Indonesia government invested in a </a:t>
            </a:r>
            <a:r>
              <a:rPr lang="en-US" altLang="zh-CN" sz="1600" dirty="0">
                <a:latin typeface="Times New Roman" pitchFamily="18" charset="0"/>
                <a:cs typeface="Times New Roman" pitchFamily="18" charset="0"/>
              </a:rPr>
              <a:t> coal-fired power station on </a:t>
            </a:r>
            <a:r>
              <a:rPr lang="en-US" altLang="zh-CN" sz="1600" dirty="0" err="1">
                <a:latin typeface="Times New Roman" pitchFamily="18" charset="0"/>
                <a:cs typeface="Times New Roman" pitchFamily="18" charset="0"/>
              </a:rPr>
              <a:t>Balikbapan</a:t>
            </a:r>
            <a:r>
              <a:rPr lang="en-US" altLang="zh-CN" sz="1600" dirty="0">
                <a:latin typeface="Times New Roman" pitchFamily="18" charset="0"/>
                <a:cs typeface="Times New Roman" pitchFamily="18" charset="0"/>
              </a:rPr>
              <a:t> Island, main power outage of this power station is from two 15MW gas turbine. While lots of generator manufacture all over the world were in this bidding competition, </a:t>
            </a:r>
            <a:r>
              <a:rPr lang="en-US" altLang="zh-CN" sz="1600" dirty="0" err="1">
                <a:latin typeface="Times New Roman" pitchFamily="18" charset="0"/>
                <a:cs typeface="Times New Roman" pitchFamily="18" charset="0"/>
              </a:rPr>
              <a:t>Baifa</a:t>
            </a:r>
            <a:r>
              <a:rPr lang="en-US" altLang="zh-CN" sz="1600" dirty="0">
                <a:latin typeface="Times New Roman" pitchFamily="18" charset="0"/>
                <a:cs typeface="Times New Roman" pitchFamily="18" charset="0"/>
              </a:rPr>
              <a:t> relies on our quality and capability successfully became the only vendor for this Black-start project.</a:t>
            </a:r>
          </a:p>
          <a:p>
            <a:pPr>
              <a:lnSpc>
                <a:spcPct val="80000"/>
              </a:lnSpc>
            </a:pPr>
            <a:endParaRPr lang="en-US" altLang="zh-CN" sz="1600" dirty="0">
              <a:latin typeface="Times New Roman" pitchFamily="18" charset="0"/>
              <a:cs typeface="Times New Roman" pitchFamily="18" charset="0"/>
            </a:endParaRPr>
          </a:p>
          <a:p>
            <a:pPr>
              <a:lnSpc>
                <a:spcPct val="80000"/>
              </a:lnSpc>
            </a:pPr>
            <a:r>
              <a:rPr lang="en-US" sz="1600" dirty="0">
                <a:latin typeface="Times New Roman" pitchFamily="18" charset="0"/>
                <a:cs typeface="Times New Roman" pitchFamily="18" charset="0"/>
              </a:rPr>
              <a:t>Black start project required a total capacity of 8MW,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provided with four 2000KW MTU diesel gen-sets with auto-control panel, ATS and auto paralleling system. </a:t>
            </a:r>
          </a:p>
        </p:txBody>
      </p:sp>
      <p:sp>
        <p:nvSpPr>
          <p:cNvPr id="12" name="副标题 2"/>
          <p:cNvSpPr txBox="1">
            <a:spLocks/>
          </p:cNvSpPr>
          <p:nvPr/>
        </p:nvSpPr>
        <p:spPr>
          <a:xfrm>
            <a:off x="1182080" y="1772411"/>
            <a:ext cx="4350604" cy="902187"/>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sz="18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2013, COAL FIRE POWER PLANT </a:t>
            </a: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sz="18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BLACK</a:t>
            </a:r>
            <a:r>
              <a:rPr kumimoji="0" lang="en-US" altLang="zh-CN" sz="1800"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START,</a:t>
            </a:r>
            <a:r>
              <a:rPr kumimoji="0" lang="en-US" altLang="zh-CN" sz="18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 </a:t>
            </a: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sz="1800"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ea typeface="+mn-ea"/>
                <a:cs typeface="Abadi MT Condensed Extra Bold"/>
              </a:rPr>
              <a:t>INDONESIA</a:t>
            </a: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32578" y="1245412"/>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BLACK START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COAL FIRE POWER PLANT</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896572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2"/>
          <p:cNvSpPr txBox="1">
            <a:spLocks/>
          </p:cNvSpPr>
          <p:nvPr/>
        </p:nvSpPr>
        <p:spPr>
          <a:xfrm>
            <a:off x="849134" y="2159538"/>
            <a:ext cx="3261976" cy="923633"/>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2008</a:t>
            </a:r>
            <a:r>
              <a:rPr lang="en-US" altLang="zh-CN" dirty="0">
                <a:effectLst>
                  <a:outerShdw blurRad="38100" dist="38100" dir="2700000" algn="tl">
                    <a:srgbClr val="000000">
                      <a:alpha val="43137"/>
                    </a:srgbClr>
                  </a:outerShdw>
                </a:effectLst>
                <a:latin typeface="Abadi MT Condensed Extra Bold"/>
                <a:cs typeface="Abadi MT Condensed Extra Bold"/>
              </a:rPr>
              <a:t>,</a:t>
            </a: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 Alstom</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 Power Rental</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,Costa Rica</a:t>
            </a:r>
          </a:p>
        </p:txBody>
      </p:sp>
      <p:pic>
        <p:nvPicPr>
          <p:cNvPr id="9" name="Picture 2" descr="DSC0096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7169" y="1997258"/>
            <a:ext cx="4182756" cy="3138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副标题 2"/>
          <p:cNvSpPr txBox="1">
            <a:spLocks/>
          </p:cNvSpPr>
          <p:nvPr/>
        </p:nvSpPr>
        <p:spPr>
          <a:xfrm>
            <a:off x="1340514" y="5326489"/>
            <a:ext cx="8009539" cy="941569"/>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We corporate with Alstom to supply 77 high power containerized diesel generators with (high</a:t>
            </a:r>
            <a:r>
              <a:rPr kumimoji="0" lang="en-US" altLang="zh-CN" sz="16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kumimoji="0" lang="en-US" altLang="zh-CN" sz="1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voltage)  for Costa Rica government power project. </a:t>
            </a:r>
          </a:p>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altLang="zh-CN" sz="1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All gen-sets are paralleled with total capacity of 60MW</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zh-CN" sz="1600" b="0" i="0" u="none" strike="noStrike" kern="1200" cap="none" spc="0" normalizeH="0" baseline="0" noProof="0" dirty="0">
              <a:ln>
                <a:noFill/>
              </a:ln>
              <a:solidFill>
                <a:schemeClr val="accent3">
                  <a:lumMod val="75000"/>
                </a:schemeClr>
              </a:solidFill>
              <a:effectLst/>
              <a:uLnTx/>
              <a:uFillTx/>
              <a:latin typeface="Times New Roman" pitchFamily="18" charset="0"/>
              <a:ea typeface="+mn-ea"/>
              <a:cs typeface="Times New Roman" pitchFamily="18" charset="0"/>
            </a:endParaRPr>
          </a:p>
        </p:txBody>
      </p:sp>
      <p:sp>
        <p:nvSpPr>
          <p:cNvPr id="12" name="副标题 2"/>
          <p:cNvSpPr txBox="1">
            <a:spLocks/>
          </p:cNvSpPr>
          <p:nvPr/>
        </p:nvSpPr>
        <p:spPr>
          <a:xfrm>
            <a:off x="746588" y="3257344"/>
            <a:ext cx="3364522" cy="1368691"/>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err="1">
                <a:ln>
                  <a:noFill/>
                </a:ln>
                <a:solidFill>
                  <a:schemeClr val="accent3">
                    <a:lumMod val="75000"/>
                  </a:schemeClr>
                </a:solidFill>
                <a:uLnTx/>
                <a:uFillTx/>
                <a:latin typeface="Times New Roman" pitchFamily="18" charset="0"/>
                <a:cs typeface="Times New Roman" pitchFamily="18" charset="0"/>
              </a:rPr>
              <a:t>Genset</a:t>
            </a:r>
            <a:r>
              <a:rPr kumimoji="0" lang="en-US" altLang="zh-CN" sz="1600" b="0" i="0" u="none" strike="noStrike" kern="1200" cap="none" spc="0" normalizeH="0" baseline="0" noProof="0" dirty="0">
                <a:ln>
                  <a:noFill/>
                </a:ln>
                <a:solidFill>
                  <a:schemeClr val="accent3">
                    <a:lumMod val="75000"/>
                  </a:schemeClr>
                </a:solidFill>
                <a:uLnTx/>
                <a:uFillTx/>
                <a:latin typeface="Times New Roman" pitchFamily="18" charset="0"/>
                <a:cs typeface="Times New Roman" pitchFamily="18" charset="0"/>
              </a:rPr>
              <a:t> model: BF-M1100-60</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accent3">
                    <a:lumMod val="75000"/>
                  </a:schemeClr>
                </a:solidFill>
                <a:uLnTx/>
                <a:uFillTx/>
                <a:latin typeface="Times New Roman" pitchFamily="18" charset="0"/>
                <a:cs typeface="Times New Roman" pitchFamily="18" charset="0"/>
              </a:rPr>
              <a:t>Prime power: 1100kVA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600" b="0" i="0" u="none" strike="noStrike" kern="1200" cap="none" spc="0" normalizeH="0" baseline="0" noProof="0" dirty="0">
                <a:ln>
                  <a:noFill/>
                </a:ln>
                <a:solidFill>
                  <a:schemeClr val="accent3">
                    <a:lumMod val="75000"/>
                  </a:schemeClr>
                </a:solidFill>
                <a:uLnTx/>
                <a:uFillTx/>
                <a:latin typeface="Times New Roman" pitchFamily="18" charset="0"/>
                <a:cs typeface="Times New Roman" pitchFamily="18" charset="0"/>
              </a:rPr>
              <a:t>Quantity: 77 units</a:t>
            </a:r>
          </a:p>
        </p:txBody>
      </p:sp>
      <p:pic>
        <p:nvPicPr>
          <p:cNvPr id="14" name="Picture 13"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0" name="Rectangle 9"/>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PLANT RENTAL</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1316011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2853" y="867648"/>
            <a:ext cx="4316368" cy="2601157"/>
          </a:xfrm>
          <a:prstGeom prst="rect">
            <a:avLst/>
          </a:prstGeom>
          <a:noFill/>
          <a:ln w="57150" algn="ctr">
            <a:noFill/>
            <a:miter lim="800000"/>
            <a:headEnd/>
            <a:tailEnd/>
          </a:ln>
        </p:spPr>
      </p:pic>
      <p:sp>
        <p:nvSpPr>
          <p:cNvPr id="5" name="矩形 22"/>
          <p:cNvSpPr/>
          <p:nvPr/>
        </p:nvSpPr>
        <p:spPr>
          <a:xfrm>
            <a:off x="1481035" y="3565783"/>
            <a:ext cx="673100" cy="254000"/>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6" name="TextBox 5"/>
          <p:cNvSpPr txBox="1"/>
          <p:nvPr/>
        </p:nvSpPr>
        <p:spPr>
          <a:xfrm>
            <a:off x="2358197" y="3512515"/>
            <a:ext cx="1113306" cy="338554"/>
          </a:xfrm>
          <a:prstGeom prst="rect">
            <a:avLst/>
          </a:prstGeom>
          <a:noFill/>
        </p:spPr>
        <p:txBody>
          <a:bodyPr wrap="none" rtlCol="0">
            <a:spAutoFit/>
          </a:bodyPr>
          <a:lstStyle/>
          <a:p>
            <a:r>
              <a:rPr lang="en-US" altLang="zh-CN" sz="1600" dirty="0">
                <a:latin typeface="Times New Roman" pitchFamily="18" charset="0"/>
                <a:cs typeface="Times New Roman" pitchFamily="18" charset="0"/>
              </a:rPr>
              <a:t>sheet metal</a:t>
            </a:r>
          </a:p>
        </p:txBody>
      </p:sp>
      <p:sp>
        <p:nvSpPr>
          <p:cNvPr id="7" name="矩形 24"/>
          <p:cNvSpPr/>
          <p:nvPr/>
        </p:nvSpPr>
        <p:spPr>
          <a:xfrm>
            <a:off x="1481035" y="3979505"/>
            <a:ext cx="673100" cy="254000"/>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8" name="TextBox 7"/>
          <p:cNvSpPr txBox="1"/>
          <p:nvPr/>
        </p:nvSpPr>
        <p:spPr>
          <a:xfrm>
            <a:off x="2367070" y="3958287"/>
            <a:ext cx="1074834" cy="338554"/>
          </a:xfrm>
          <a:prstGeom prst="rect">
            <a:avLst/>
          </a:prstGeom>
          <a:noFill/>
        </p:spPr>
        <p:txBody>
          <a:bodyPr wrap="none" rtlCol="0">
            <a:spAutoFit/>
          </a:bodyPr>
          <a:lstStyle/>
          <a:p>
            <a:r>
              <a:rPr lang="en-US" altLang="zh-CN" sz="1600" dirty="0">
                <a:latin typeface="Times New Roman" pitchFamily="18" charset="0"/>
                <a:cs typeface="Times New Roman" pitchFamily="18" charset="0"/>
              </a:rPr>
              <a:t>warehouse</a:t>
            </a:r>
            <a:endParaRPr lang="zh-CN" altLang="en-US" sz="1600" dirty="0">
              <a:latin typeface="Times New Roman" pitchFamily="18" charset="0"/>
              <a:cs typeface="Times New Roman" pitchFamily="18" charset="0"/>
            </a:endParaRPr>
          </a:p>
        </p:txBody>
      </p:sp>
      <p:sp>
        <p:nvSpPr>
          <p:cNvPr id="9" name="矩形 27"/>
          <p:cNvSpPr/>
          <p:nvPr/>
        </p:nvSpPr>
        <p:spPr>
          <a:xfrm>
            <a:off x="1481035" y="4398643"/>
            <a:ext cx="673100" cy="254000"/>
          </a:xfrm>
          <a:prstGeom prst="rect">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10" name="TextBox 9"/>
          <p:cNvSpPr txBox="1"/>
          <p:nvPr/>
        </p:nvSpPr>
        <p:spPr>
          <a:xfrm>
            <a:off x="2367070" y="4389766"/>
            <a:ext cx="1261884" cy="338554"/>
          </a:xfrm>
          <a:prstGeom prst="rect">
            <a:avLst/>
          </a:prstGeom>
          <a:noFill/>
        </p:spPr>
        <p:txBody>
          <a:bodyPr wrap="none" rtlCol="0">
            <a:spAutoFit/>
          </a:bodyPr>
          <a:lstStyle/>
          <a:p>
            <a:r>
              <a:rPr lang="en-US" altLang="zh-CN" sz="1600" dirty="0">
                <a:latin typeface="Times New Roman" pitchFamily="18" charset="0"/>
                <a:cs typeface="Times New Roman" pitchFamily="18" charset="0"/>
              </a:rPr>
              <a:t>dispatch area</a:t>
            </a:r>
          </a:p>
        </p:txBody>
      </p:sp>
      <p:sp>
        <p:nvSpPr>
          <p:cNvPr id="11" name="矩形 29"/>
          <p:cNvSpPr/>
          <p:nvPr/>
        </p:nvSpPr>
        <p:spPr>
          <a:xfrm>
            <a:off x="3839905" y="3565783"/>
            <a:ext cx="673100" cy="254000"/>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12" name="TextBox 11"/>
          <p:cNvSpPr txBox="1"/>
          <p:nvPr/>
        </p:nvSpPr>
        <p:spPr>
          <a:xfrm>
            <a:off x="4710777" y="3503636"/>
            <a:ext cx="2816997" cy="338554"/>
          </a:xfrm>
          <a:prstGeom prst="rect">
            <a:avLst/>
          </a:prstGeom>
          <a:noFill/>
        </p:spPr>
        <p:txBody>
          <a:bodyPr wrap="none" rtlCol="0">
            <a:spAutoFit/>
          </a:bodyPr>
          <a:lstStyle/>
          <a:p>
            <a:r>
              <a:rPr lang="en-US" altLang="zh-CN" sz="1600" dirty="0">
                <a:latin typeface="Times New Roman" pitchFamily="18" charset="0"/>
                <a:cs typeface="Times New Roman" pitchFamily="18" charset="0"/>
              </a:rPr>
              <a:t>production areas for gas </a:t>
            </a:r>
            <a:r>
              <a:rPr lang="en-US" altLang="zh-CN" sz="1600" dirty="0" err="1">
                <a:latin typeface="Times New Roman" pitchFamily="18" charset="0"/>
                <a:cs typeface="Times New Roman" pitchFamily="18" charset="0"/>
              </a:rPr>
              <a:t>gensets</a:t>
            </a:r>
            <a:endParaRPr lang="en-US" altLang="zh-CN" sz="1600" dirty="0">
              <a:latin typeface="Times New Roman" pitchFamily="18" charset="0"/>
              <a:cs typeface="Times New Roman" pitchFamily="18" charset="0"/>
            </a:endParaRPr>
          </a:p>
        </p:txBody>
      </p:sp>
      <p:sp>
        <p:nvSpPr>
          <p:cNvPr id="13" name="矩形 31"/>
          <p:cNvSpPr/>
          <p:nvPr/>
        </p:nvSpPr>
        <p:spPr>
          <a:xfrm>
            <a:off x="3839905" y="3979505"/>
            <a:ext cx="673100" cy="254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14" name="TextBox 13"/>
          <p:cNvSpPr txBox="1"/>
          <p:nvPr/>
        </p:nvSpPr>
        <p:spPr>
          <a:xfrm>
            <a:off x="4719645" y="3940531"/>
            <a:ext cx="1216198" cy="338554"/>
          </a:xfrm>
          <a:prstGeom prst="rect">
            <a:avLst/>
          </a:prstGeom>
          <a:noFill/>
        </p:spPr>
        <p:txBody>
          <a:bodyPr wrap="none" rtlCol="0">
            <a:spAutoFit/>
          </a:bodyPr>
          <a:lstStyle/>
          <a:p>
            <a:r>
              <a:rPr lang="en-US" altLang="zh-CN" sz="1600" dirty="0">
                <a:latin typeface="Times New Roman" pitchFamily="18" charset="0"/>
                <a:cs typeface="Times New Roman" pitchFamily="18" charset="0"/>
              </a:rPr>
              <a:t>testing room</a:t>
            </a:r>
            <a:endParaRPr lang="zh-CN" altLang="en-US" sz="1600" dirty="0">
              <a:latin typeface="Times New Roman" pitchFamily="18" charset="0"/>
              <a:cs typeface="Times New Roman" pitchFamily="18" charset="0"/>
            </a:endParaRPr>
          </a:p>
        </p:txBody>
      </p:sp>
      <p:sp>
        <p:nvSpPr>
          <p:cNvPr id="15" name="矩形 33"/>
          <p:cNvSpPr/>
          <p:nvPr/>
        </p:nvSpPr>
        <p:spPr>
          <a:xfrm>
            <a:off x="3857661" y="4398561"/>
            <a:ext cx="673100" cy="25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16" name="TextBox 15"/>
          <p:cNvSpPr txBox="1"/>
          <p:nvPr/>
        </p:nvSpPr>
        <p:spPr>
          <a:xfrm>
            <a:off x="4728534" y="4350710"/>
            <a:ext cx="3022081" cy="338554"/>
          </a:xfrm>
          <a:prstGeom prst="rect">
            <a:avLst/>
          </a:prstGeom>
          <a:noFill/>
        </p:spPr>
        <p:txBody>
          <a:bodyPr wrap="none" rtlCol="0">
            <a:spAutoFit/>
          </a:bodyPr>
          <a:lstStyle/>
          <a:p>
            <a:r>
              <a:rPr lang="en-US" altLang="zh-CN" sz="1600" dirty="0">
                <a:latin typeface="Times New Roman" pitchFamily="18" charset="0"/>
                <a:cs typeface="Times New Roman" pitchFamily="18" charset="0"/>
              </a:rPr>
              <a:t>production areas for diesel </a:t>
            </a:r>
            <a:r>
              <a:rPr lang="en-US" altLang="zh-CN" sz="1600" dirty="0" err="1">
                <a:latin typeface="Times New Roman" pitchFamily="18" charset="0"/>
                <a:cs typeface="Times New Roman" pitchFamily="18" charset="0"/>
              </a:rPr>
              <a:t>gensets</a:t>
            </a:r>
            <a:endParaRPr lang="en-US" altLang="zh-CN" sz="1600" dirty="0">
              <a:latin typeface="Times New Roman" pitchFamily="18" charset="0"/>
              <a:cs typeface="Times New Roman" pitchFamily="18" charset="0"/>
            </a:endParaRPr>
          </a:p>
        </p:txBody>
      </p:sp>
      <p:sp>
        <p:nvSpPr>
          <p:cNvPr id="17" name="矩形 35"/>
          <p:cNvSpPr/>
          <p:nvPr/>
        </p:nvSpPr>
        <p:spPr>
          <a:xfrm>
            <a:off x="1481035" y="5044201"/>
            <a:ext cx="673100" cy="254000"/>
          </a:xfrm>
          <a:prstGeom prst="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endParaRPr lang="zh-CN" altLang="en-US"/>
          </a:p>
        </p:txBody>
      </p:sp>
      <p:sp>
        <p:nvSpPr>
          <p:cNvPr id="18" name="TextBox 17"/>
          <p:cNvSpPr txBox="1"/>
          <p:nvPr/>
        </p:nvSpPr>
        <p:spPr>
          <a:xfrm>
            <a:off x="2358197" y="4847787"/>
            <a:ext cx="1301558" cy="584776"/>
          </a:xfrm>
          <a:prstGeom prst="rect">
            <a:avLst/>
          </a:prstGeom>
          <a:noFill/>
        </p:spPr>
        <p:txBody>
          <a:bodyPr wrap="none" rtlCol="0">
            <a:spAutoFit/>
          </a:bodyPr>
          <a:lstStyle/>
          <a:p>
            <a:r>
              <a:rPr lang="en-US" altLang="zh-CN" sz="1600" dirty="0">
                <a:latin typeface="Times New Roman" pitchFamily="18" charset="0"/>
                <a:cs typeface="Times New Roman" pitchFamily="18" charset="0"/>
              </a:rPr>
              <a:t>semi-finished </a:t>
            </a:r>
          </a:p>
          <a:p>
            <a:r>
              <a:rPr lang="en-US" altLang="zh-CN" sz="1600" dirty="0">
                <a:latin typeface="Times New Roman" pitchFamily="18" charset="0"/>
                <a:cs typeface="Times New Roman" pitchFamily="18" charset="0"/>
              </a:rPr>
              <a:t>products area</a:t>
            </a:r>
            <a:endParaRPr lang="zh-CN" altLang="en-US" sz="1600" dirty="0">
              <a:latin typeface="Times New Roman" pitchFamily="18" charset="0"/>
              <a:cs typeface="Times New Roman" pitchFamily="18" charset="0"/>
            </a:endParaRPr>
          </a:p>
        </p:txBody>
      </p:sp>
      <p:sp>
        <p:nvSpPr>
          <p:cNvPr id="19" name="TextBox 18"/>
          <p:cNvSpPr txBox="1"/>
          <p:nvPr/>
        </p:nvSpPr>
        <p:spPr>
          <a:xfrm>
            <a:off x="5202267" y="1506841"/>
            <a:ext cx="3121367" cy="1615827"/>
          </a:xfrm>
          <a:prstGeom prst="rect">
            <a:avLst/>
          </a:prstGeom>
          <a:noFill/>
        </p:spPr>
        <p:txBody>
          <a:bodyPr wrap="none" rtlCol="0">
            <a:spAutoFit/>
          </a:bodyPr>
          <a:lstStyle/>
          <a:p>
            <a:pPr>
              <a:lnSpc>
                <a:spcPct val="150000"/>
              </a:lnSpc>
            </a:pPr>
            <a:r>
              <a:rPr lang="en-US" altLang="zh-CN" b="1" dirty="0">
                <a:solidFill>
                  <a:schemeClr val="bg1">
                    <a:lumMod val="50000"/>
                  </a:schemeClr>
                </a:solidFill>
                <a:latin typeface="Abadi MT Condensed Extra Bold"/>
                <a:ea typeface="Arial Unicode MS" pitchFamily="34" charset="-122"/>
                <a:cs typeface="Abadi MT Condensed Extra Bold"/>
              </a:rPr>
              <a:t>OVERALL FLOOR AREA: 60000 </a:t>
            </a:r>
            <a:r>
              <a:rPr lang="zh-CN" altLang="en-US" b="1" dirty="0">
                <a:solidFill>
                  <a:schemeClr val="bg1">
                    <a:lumMod val="50000"/>
                  </a:schemeClr>
                </a:solidFill>
                <a:latin typeface="Abadi MT Condensed Extra Bold"/>
                <a:ea typeface="Arial Unicode MS" pitchFamily="34" charset="-122"/>
                <a:cs typeface="Abadi MT Condensed Extra Bold"/>
              </a:rPr>
              <a:t>㎡</a:t>
            </a:r>
            <a:endParaRPr lang="en-US" altLang="zh-CN" b="1" dirty="0">
              <a:solidFill>
                <a:schemeClr val="bg1">
                  <a:lumMod val="50000"/>
                </a:schemeClr>
              </a:solidFill>
              <a:latin typeface="Abadi MT Condensed Extra Bold"/>
              <a:ea typeface="Arial Unicode MS" pitchFamily="34" charset="-122"/>
              <a:cs typeface="Abadi MT Condensed Extra Bold"/>
            </a:endParaRPr>
          </a:p>
          <a:p>
            <a:pPr>
              <a:lnSpc>
                <a:spcPct val="150000"/>
              </a:lnSpc>
            </a:pPr>
            <a:r>
              <a:rPr lang="en-US" altLang="zh-CN" b="1" dirty="0">
                <a:solidFill>
                  <a:schemeClr val="bg1">
                    <a:lumMod val="50000"/>
                  </a:schemeClr>
                </a:solidFill>
                <a:latin typeface="Abadi MT Condensed Extra Bold"/>
                <a:ea typeface="Arial Unicode MS" pitchFamily="34" charset="-122"/>
                <a:cs typeface="Abadi MT Condensed Extra Bold"/>
              </a:rPr>
              <a:t>WORKSHOP: 35000 </a:t>
            </a:r>
            <a:r>
              <a:rPr lang="zh-CN" altLang="en-US" b="1" dirty="0">
                <a:solidFill>
                  <a:schemeClr val="bg1">
                    <a:lumMod val="50000"/>
                  </a:schemeClr>
                </a:solidFill>
                <a:latin typeface="Abadi MT Condensed Extra Bold"/>
                <a:ea typeface="Arial Unicode MS" pitchFamily="34" charset="-122"/>
                <a:cs typeface="Abadi MT Condensed Extra Bold"/>
              </a:rPr>
              <a:t>㎡</a:t>
            </a:r>
            <a:endParaRPr lang="en-US" altLang="zh-CN" b="1" dirty="0">
              <a:solidFill>
                <a:schemeClr val="bg1">
                  <a:lumMod val="50000"/>
                </a:schemeClr>
              </a:solidFill>
              <a:latin typeface="Abadi MT Condensed Extra Bold"/>
              <a:ea typeface="Arial Unicode MS" pitchFamily="34" charset="-122"/>
              <a:cs typeface="Abadi MT Condensed Extra Bold"/>
            </a:endParaRPr>
          </a:p>
          <a:p>
            <a:pPr>
              <a:lnSpc>
                <a:spcPct val="150000"/>
              </a:lnSpc>
            </a:pPr>
            <a:r>
              <a:rPr lang="en-US" altLang="zh-CN" b="1" dirty="0">
                <a:solidFill>
                  <a:schemeClr val="bg1">
                    <a:lumMod val="50000"/>
                  </a:schemeClr>
                </a:solidFill>
                <a:latin typeface="Abadi MT Condensed Extra Bold"/>
                <a:ea typeface="Arial Unicode MS" pitchFamily="34" charset="-122"/>
                <a:cs typeface="Abadi MT Condensed Extra Bold"/>
              </a:rPr>
              <a:t>OFFICE BUIDLING: 5500</a:t>
            </a:r>
            <a:r>
              <a:rPr lang="zh-CN" altLang="en-US" b="1" dirty="0">
                <a:solidFill>
                  <a:schemeClr val="bg1">
                    <a:lumMod val="50000"/>
                  </a:schemeClr>
                </a:solidFill>
                <a:latin typeface="Abadi MT Condensed Extra Bold"/>
                <a:ea typeface="Arial Unicode MS" pitchFamily="34" charset="-122"/>
                <a:cs typeface="Abadi MT Condensed Extra Bold"/>
              </a:rPr>
              <a:t> ㎡</a:t>
            </a:r>
            <a:endParaRPr lang="en-US" altLang="zh-CN" b="1" dirty="0">
              <a:solidFill>
                <a:schemeClr val="bg1">
                  <a:lumMod val="50000"/>
                </a:schemeClr>
              </a:solidFill>
              <a:latin typeface="Abadi MT Condensed Extra Bold"/>
              <a:ea typeface="Arial Unicode MS" pitchFamily="34" charset="-122"/>
              <a:cs typeface="Abadi MT Condensed Extra Bold"/>
            </a:endParaRPr>
          </a:p>
          <a:p>
            <a:endParaRPr lang="zh-CN" altLang="en-US" dirty="0"/>
          </a:p>
        </p:txBody>
      </p:sp>
      <p:sp>
        <p:nvSpPr>
          <p:cNvPr id="22" name="TextBox 21"/>
          <p:cNvSpPr txBox="1"/>
          <p:nvPr/>
        </p:nvSpPr>
        <p:spPr>
          <a:xfrm>
            <a:off x="-44215" y="5888040"/>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FACILITY</a:t>
            </a:r>
          </a:p>
        </p:txBody>
      </p:sp>
      <p:cxnSp>
        <p:nvCxnSpPr>
          <p:cNvPr id="23" name="Straight Connector 22"/>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4" name="Picture 2" descr="C:\Users\Administrator.SC-201903181053\Desktop\资源 6@4x.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2697178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2"/>
          <p:cNvSpPr txBox="1">
            <a:spLocks/>
          </p:cNvSpPr>
          <p:nvPr/>
        </p:nvSpPr>
        <p:spPr>
          <a:xfrm>
            <a:off x="1023023" y="1827812"/>
            <a:ext cx="3748266" cy="1410509"/>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rPr>
              <a:t>2009, ALSTOM</a:t>
            </a:r>
            <a:r>
              <a:rPr kumimoji="0" lang="en-US" altLang="zh-CN" i="0" u="none" strike="noStrike" kern="1200" cap="none" spc="0" normalizeH="0" noProof="0" dirty="0">
                <a:ln>
                  <a:noFill/>
                </a:ln>
                <a:effectLst>
                  <a:outerShdw blurRad="38100" dist="38100" dir="2700000" algn="tl">
                    <a:srgbClr val="000000">
                      <a:alpha val="43137"/>
                    </a:srgbClr>
                  </a:outerShdw>
                </a:effectLst>
                <a:uLnTx/>
                <a:uFillTx/>
                <a:latin typeface="Abadi MT Condensed Extra Bold"/>
                <a:cs typeface="Abadi MT Condensed Extra Bold"/>
              </a:rPr>
              <a:t> POWER RENTAL, BOTSWANA</a:t>
            </a:r>
            <a:endParaRPr kumimoji="0" lang="en-US" altLang="zh-CN" i="0" u="none" strike="noStrike" kern="1200" cap="none" spc="0" normalizeH="0" baseline="0" noProof="0" dirty="0">
              <a:ln>
                <a:noFill/>
              </a:ln>
              <a:effectLst>
                <a:outerShdw blurRad="38100" dist="38100" dir="2700000" algn="tl">
                  <a:srgbClr val="000000">
                    <a:alpha val="43137"/>
                  </a:srgbClr>
                </a:outerShdw>
              </a:effectLst>
              <a:uLnTx/>
              <a:uFillTx/>
              <a:latin typeface="Abadi MT Condensed Extra Bold"/>
              <a:cs typeface="Abadi MT Condensed Extra Bold"/>
            </a:endParaRPr>
          </a:p>
        </p:txBody>
      </p:sp>
      <p:pic>
        <p:nvPicPr>
          <p:cNvPr id="10" name="Picture 1" descr="Screen Shot 2015-07-07 at 2.30.0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3354" y="2533068"/>
            <a:ext cx="3772542" cy="2796883"/>
          </a:xfrm>
          <a:prstGeom prst="rect">
            <a:avLst/>
          </a:prstGeom>
        </p:spPr>
      </p:pic>
      <p:sp>
        <p:nvSpPr>
          <p:cNvPr id="11" name="TextBox 10"/>
          <p:cNvSpPr txBox="1"/>
          <p:nvPr/>
        </p:nvSpPr>
        <p:spPr>
          <a:xfrm>
            <a:off x="1196445" y="5853317"/>
            <a:ext cx="8121320" cy="830997"/>
          </a:xfrm>
          <a:prstGeom prst="rect">
            <a:avLst/>
          </a:prstGeom>
          <a:noFill/>
        </p:spPr>
        <p:txBody>
          <a:bodyPr wrap="square" rtlCol="0">
            <a:spAutoFit/>
          </a:bodyPr>
          <a:lstStyle/>
          <a:p>
            <a:r>
              <a:rPr lang="en-US" sz="1600" dirty="0">
                <a:latin typeface="Times New Roman" pitchFamily="18" charset="0"/>
                <a:cs typeface="Times New Roman" pitchFamily="18" charset="0"/>
              </a:rPr>
              <a:t>In 2009,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corporate with APR global energy company, provide Botswana 88 </a:t>
            </a:r>
            <a:r>
              <a:rPr lang="en-US" altLang="zh-CN" sz="1600" dirty="0">
                <a:latin typeface="Times New Roman" pitchFamily="18" charset="0"/>
                <a:cs typeface="Times New Roman" pitchFamily="18" charset="0"/>
              </a:rPr>
              <a:t>high-voltage 800KW containerized diesel generators powered by MTU, all paralleled  together as a high-voltage output power station.</a:t>
            </a:r>
            <a:endParaRPr lang="en-US" sz="1600" dirty="0">
              <a:latin typeface="Times New Roman" pitchFamily="18" charset="0"/>
              <a:cs typeface="Times New Roman" pitchFamily="18" charset="0"/>
            </a:endParaRPr>
          </a:p>
        </p:txBody>
      </p:sp>
      <p:sp>
        <p:nvSpPr>
          <p:cNvPr id="12" name="副标题 2"/>
          <p:cNvSpPr txBox="1">
            <a:spLocks/>
          </p:cNvSpPr>
          <p:nvPr/>
        </p:nvSpPr>
        <p:spPr>
          <a:xfrm>
            <a:off x="841463" y="4405403"/>
            <a:ext cx="3637115" cy="198239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Char char="•"/>
              <a:tabLst/>
              <a:defRPr/>
            </a:pPr>
            <a:endParaRPr kumimoji="0" lang="en-US" altLang="zh-CN" b="1"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err="1">
                <a:ln>
                  <a:noFill/>
                </a:ln>
                <a:solidFill>
                  <a:srgbClr val="77933C"/>
                </a:solidFill>
                <a:effectLst/>
                <a:uLnTx/>
                <a:uFillTx/>
                <a:latin typeface="Times New Roman" pitchFamily="18" charset="0"/>
                <a:cs typeface="Times New Roman" pitchFamily="18" charset="0"/>
              </a:rPr>
              <a:t>Genset</a:t>
            </a:r>
            <a:r>
              <a:rPr kumimoji="0" lang="en-US" altLang="zh-CN"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 model: BF-M1100;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Prime power: 800kVA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88 units</a:t>
            </a:r>
          </a:p>
        </p:txBody>
      </p:sp>
      <p:pic>
        <p:nvPicPr>
          <p:cNvPr id="13" name="Picture 3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6297" y="2950841"/>
            <a:ext cx="2206625" cy="1654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16" name="Picture 15" descr="展会旗1.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4" name="Rectangle 13"/>
          <p:cNvSpPr/>
          <p:nvPr/>
        </p:nvSpPr>
        <p:spPr>
          <a:xfrm>
            <a:off x="1023025" y="130668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PLANT RENTAL</a:t>
            </a: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21117833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2"/>
          <p:cNvSpPr txBox="1">
            <a:spLocks/>
          </p:cNvSpPr>
          <p:nvPr/>
        </p:nvSpPr>
        <p:spPr>
          <a:xfrm>
            <a:off x="526163" y="2010042"/>
            <a:ext cx="4500561" cy="1390492"/>
          </a:xfrm>
          <a:prstGeom prst="rect">
            <a:avLst/>
          </a:prstGeom>
        </p:spPr>
        <p:txBody>
          <a:bodyPr vert="horz" lIns="91440" tIns="45720" rIns="91440" bIns="45720" rtlCol="0">
            <a:noAutofit/>
          </a:bodyPr>
          <a:lstStyle/>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2006, ALSTOM POWER RENTAL, </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TANZANIA</a:t>
            </a:r>
          </a:p>
        </p:txBody>
      </p:sp>
      <p:pic>
        <p:nvPicPr>
          <p:cNvPr id="10" name="Picture 1" descr="Screen Shot 2015-07-07 at 2.07.0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6724" y="1996403"/>
            <a:ext cx="3850849" cy="2689220"/>
          </a:xfrm>
          <a:prstGeom prst="rect">
            <a:avLst/>
          </a:prstGeom>
        </p:spPr>
      </p:pic>
      <p:sp>
        <p:nvSpPr>
          <p:cNvPr id="11" name="TextBox 10"/>
          <p:cNvSpPr txBox="1"/>
          <p:nvPr/>
        </p:nvSpPr>
        <p:spPr>
          <a:xfrm>
            <a:off x="1081818" y="4912005"/>
            <a:ext cx="7921786" cy="1815882"/>
          </a:xfrm>
          <a:prstGeom prst="rect">
            <a:avLst/>
          </a:prstGeom>
          <a:noFill/>
        </p:spPr>
        <p:txBody>
          <a:bodyPr wrap="square" rtlCol="0">
            <a:spAutoFit/>
          </a:bodyPr>
          <a:lstStyle/>
          <a:p>
            <a:r>
              <a:rPr lang="en-US" sz="1600" dirty="0">
                <a:latin typeface="Times New Roman" pitchFamily="18" charset="0"/>
                <a:cs typeface="Times New Roman" pitchFamily="18" charset="0"/>
              </a:rPr>
              <a:t>In 2006, we corporate with Alstom and winning a fifty 1000kva containerized gen-sets for power-station project in Africa.</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customer set 45 days tight delivery time, and we successfully accomplish the manufacture and delivered on time.</a:t>
            </a:r>
          </a:p>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This project further approves </a:t>
            </a:r>
            <a:r>
              <a:rPr lang="en-US" sz="1600" dirty="0" err="1">
                <a:latin typeface="Times New Roman" pitchFamily="18" charset="0"/>
                <a:cs typeface="Times New Roman" pitchFamily="18" charset="0"/>
              </a:rPr>
              <a:t>Baifa’s</a:t>
            </a:r>
            <a:r>
              <a:rPr lang="en-US" sz="1600" dirty="0">
                <a:latin typeface="Times New Roman" pitchFamily="18" charset="0"/>
                <a:cs typeface="Times New Roman" pitchFamily="18" charset="0"/>
              </a:rPr>
              <a:t> production efficiency and convincing quality.</a:t>
            </a:r>
          </a:p>
        </p:txBody>
      </p:sp>
      <p:sp>
        <p:nvSpPr>
          <p:cNvPr id="12" name="副标题 2"/>
          <p:cNvSpPr txBox="1">
            <a:spLocks/>
          </p:cNvSpPr>
          <p:nvPr/>
        </p:nvSpPr>
        <p:spPr>
          <a:xfrm>
            <a:off x="1043294" y="3561329"/>
            <a:ext cx="3586218" cy="1338921"/>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err="1">
                <a:ln>
                  <a:noFill/>
                </a:ln>
                <a:solidFill>
                  <a:srgbClr val="77933C"/>
                </a:solidFill>
                <a:effectLst/>
                <a:uLnTx/>
                <a:uFillTx/>
                <a:latin typeface="Times New Roman" pitchFamily="18" charset="0"/>
                <a:ea typeface="+mn-ea"/>
                <a:cs typeface="Times New Roman" pitchFamily="18" charset="0"/>
              </a:rPr>
              <a:t>Genset</a:t>
            </a:r>
            <a:r>
              <a:rPr kumimoji="0" lang="en-US" altLang="zh-CN" b="0" i="0" u="none" strike="noStrike" kern="1200" cap="none" spc="0" normalizeH="0" baseline="0" noProof="0" dirty="0">
                <a:ln>
                  <a:noFill/>
                </a:ln>
                <a:solidFill>
                  <a:srgbClr val="77933C"/>
                </a:solidFill>
                <a:effectLst/>
                <a:uLnTx/>
                <a:uFillTx/>
                <a:latin typeface="Times New Roman" pitchFamily="18" charset="0"/>
                <a:ea typeface="+mn-ea"/>
                <a:cs typeface="Times New Roman" pitchFamily="18" charset="0"/>
              </a:rPr>
              <a:t> model: BF-C1100,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a:ln>
                  <a:noFill/>
                </a:ln>
                <a:solidFill>
                  <a:srgbClr val="77933C"/>
                </a:solidFill>
                <a:effectLst/>
                <a:uLnTx/>
                <a:uFillTx/>
                <a:latin typeface="Times New Roman" pitchFamily="18" charset="0"/>
                <a:ea typeface="+mn-ea"/>
                <a:cs typeface="Times New Roman" pitchFamily="18" charset="0"/>
              </a:rPr>
              <a:t>BF-M1100</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a:ln>
                  <a:noFill/>
                </a:ln>
                <a:solidFill>
                  <a:srgbClr val="77933C"/>
                </a:solidFill>
                <a:effectLst/>
                <a:uLnTx/>
                <a:uFillTx/>
                <a:latin typeface="Times New Roman" pitchFamily="18" charset="0"/>
                <a:ea typeface="+mn-ea"/>
                <a:cs typeface="Times New Roman" pitchFamily="18" charset="0"/>
              </a:rPr>
              <a:t>Prime power: 1000kVA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b="0" i="0" u="none" strike="noStrike" kern="1200" cap="none" spc="0" normalizeH="0" baseline="0" noProof="0" dirty="0">
                <a:ln>
                  <a:noFill/>
                </a:ln>
                <a:solidFill>
                  <a:srgbClr val="77933C"/>
                </a:solidFill>
                <a:effectLst/>
                <a:uLnTx/>
                <a:uFillTx/>
                <a:latin typeface="Times New Roman" pitchFamily="18" charset="0"/>
                <a:ea typeface="+mn-ea"/>
                <a:cs typeface="Times New Roman" pitchFamily="18" charset="0"/>
              </a:rPr>
              <a:t>Quantity: 50 units</a:t>
            </a:r>
          </a:p>
        </p:txBody>
      </p:sp>
      <p:pic>
        <p:nvPicPr>
          <p:cNvPr id="9" name="Picture 8"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PLANT RENTAL</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15852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2"/>
          <p:cNvSpPr txBox="1">
            <a:spLocks/>
          </p:cNvSpPr>
          <p:nvPr/>
        </p:nvSpPr>
        <p:spPr>
          <a:xfrm>
            <a:off x="1040332" y="2010042"/>
            <a:ext cx="3216104" cy="1390492"/>
          </a:xfrm>
          <a:prstGeom prst="rect">
            <a:avLst/>
          </a:prstGeom>
        </p:spPr>
        <p:txBody>
          <a:bodyPr vert="horz" lIns="91440" tIns="45720" rIns="91440" bIns="45720" rtlCol="0">
            <a:noAutofit/>
          </a:bodyPr>
          <a:lstStyle/>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THAILAND PEA GOV POWER STATIONS</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6*BF-SM1375RS+</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12*BF-V700RS ON TRUCK</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PLANT RENTAL</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2" name="Picture 1" descr="SM1375R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4100" y="3759498"/>
            <a:ext cx="3827368" cy="2874780"/>
          </a:xfrm>
          <a:prstGeom prst="rect">
            <a:avLst/>
          </a:prstGeom>
        </p:spPr>
      </p:pic>
      <p:pic>
        <p:nvPicPr>
          <p:cNvPr id="3" name="Picture 2" descr="6481709774196_.pic.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7484" y="2772101"/>
            <a:ext cx="3925388" cy="3862177"/>
          </a:xfrm>
          <a:prstGeom prst="rect">
            <a:avLst/>
          </a:prstGeom>
        </p:spPr>
      </p:pic>
    </p:spTree>
    <p:extLst>
      <p:ext uri="{BB962C8B-B14F-4D97-AF65-F5344CB8AC3E}">
        <p14:creationId xmlns:p14="http://schemas.microsoft.com/office/powerpoint/2010/main" val="3840375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2"/>
          <p:cNvSpPr txBox="1">
            <a:spLocks/>
          </p:cNvSpPr>
          <p:nvPr/>
        </p:nvSpPr>
        <p:spPr>
          <a:xfrm>
            <a:off x="1040332" y="2010042"/>
            <a:ext cx="3216104" cy="1390492"/>
          </a:xfrm>
          <a:prstGeom prst="rect">
            <a:avLst/>
          </a:prstGeom>
        </p:spPr>
        <p:txBody>
          <a:bodyPr vert="horz" lIns="91440" tIns="45720" rIns="91440" bIns="45720" rtlCol="0">
            <a:noAutofit/>
          </a:bodyPr>
          <a:lstStyle/>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STAGE 1: 52MW+26MW POWER STATION 2023</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In 45days</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52*BF-C1375S-60</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PLANT RENTAL</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4" name="Picture 3" descr="6551709778665_.pic.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625" y="3694615"/>
            <a:ext cx="4739153" cy="3163385"/>
          </a:xfrm>
          <a:prstGeom prst="rect">
            <a:avLst/>
          </a:prstGeom>
        </p:spPr>
      </p:pic>
      <p:sp>
        <p:nvSpPr>
          <p:cNvPr id="6" name="Rectangle 5"/>
          <p:cNvSpPr/>
          <p:nvPr/>
        </p:nvSpPr>
        <p:spPr>
          <a:xfrm>
            <a:off x="2544201" y="2947064"/>
            <a:ext cx="4572000" cy="701731"/>
          </a:xfrm>
          <a:prstGeom prst="rect">
            <a:avLst/>
          </a:prstGeom>
        </p:spPr>
        <p:txBody>
          <a:bodyPr>
            <a:spAutoFit/>
          </a:bodyPr>
          <a:lstStyle/>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In 35days</a:t>
            </a:r>
          </a:p>
          <a:p>
            <a:pPr marL="34290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26*BF-C1375S-60</a:t>
            </a:r>
          </a:p>
        </p:txBody>
      </p:sp>
      <p:pic>
        <p:nvPicPr>
          <p:cNvPr id="3" name="Picture 2">
            <a:extLst>
              <a:ext uri="{FF2B5EF4-FFF2-40B4-BE49-F238E27FC236}">
                <a16:creationId xmlns:a16="http://schemas.microsoft.com/office/drawing/2014/main" id="{45BA1836-2F2E-B840-A5C1-77ACEE16B4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3778" y="3685358"/>
            <a:ext cx="4229793" cy="3172642"/>
          </a:xfrm>
          <a:prstGeom prst="rect">
            <a:avLst/>
          </a:prstGeom>
        </p:spPr>
      </p:pic>
      <p:sp>
        <p:nvSpPr>
          <p:cNvPr id="12" name="副标题 2">
            <a:extLst>
              <a:ext uri="{FF2B5EF4-FFF2-40B4-BE49-F238E27FC236}">
                <a16:creationId xmlns:a16="http://schemas.microsoft.com/office/drawing/2014/main" id="{295405A6-8837-AF40-84C2-AE426A86BCA0}"/>
              </a:ext>
            </a:extLst>
          </p:cNvPr>
          <p:cNvSpPr txBox="1">
            <a:spLocks/>
          </p:cNvSpPr>
          <p:nvPr/>
        </p:nvSpPr>
        <p:spPr>
          <a:xfrm>
            <a:off x="5420622" y="1974731"/>
            <a:ext cx="3216104" cy="1390492"/>
          </a:xfrm>
          <a:prstGeom prst="rect">
            <a:avLst/>
          </a:prstGeom>
        </p:spPr>
        <p:txBody>
          <a:bodyPr vert="horz" lIns="91440" tIns="45720" rIns="91440" bIns="45720" rtlCol="0">
            <a:noAutofit/>
          </a:bodyPr>
          <a:lstStyle/>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STAGE 2: 45 MW+60 MW POWER STATION 2024</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In 60days</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105*BF-C1375S-60</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p:txBody>
      </p:sp>
    </p:spTree>
    <p:extLst>
      <p:ext uri="{BB962C8B-B14F-4D97-AF65-F5344CB8AC3E}">
        <p14:creationId xmlns:p14="http://schemas.microsoft.com/office/powerpoint/2010/main" val="1687382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3" name="Rectangle 12"/>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CONTINUOUS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POWER PLANT RENTAL</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pic>
        <p:nvPicPr>
          <p:cNvPr id="5" name="Picture 4">
            <a:extLst>
              <a:ext uri="{FF2B5EF4-FFF2-40B4-BE49-F238E27FC236}">
                <a16:creationId xmlns:a16="http://schemas.microsoft.com/office/drawing/2014/main" id="{823DF52F-558E-B940-857A-DA84C86027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8755" y="2027291"/>
            <a:ext cx="6391944" cy="4793959"/>
          </a:xfrm>
          <a:prstGeom prst="rect">
            <a:avLst/>
          </a:prstGeom>
        </p:spPr>
      </p:pic>
      <p:sp>
        <p:nvSpPr>
          <p:cNvPr id="12" name="副标题 2">
            <a:extLst>
              <a:ext uri="{FF2B5EF4-FFF2-40B4-BE49-F238E27FC236}">
                <a16:creationId xmlns:a16="http://schemas.microsoft.com/office/drawing/2014/main" id="{295405A6-8837-AF40-84C2-AE426A86BCA0}"/>
              </a:ext>
            </a:extLst>
          </p:cNvPr>
          <p:cNvSpPr txBox="1">
            <a:spLocks/>
          </p:cNvSpPr>
          <p:nvPr/>
        </p:nvSpPr>
        <p:spPr>
          <a:xfrm>
            <a:off x="6122647" y="1362861"/>
            <a:ext cx="3216104" cy="1390492"/>
          </a:xfrm>
          <a:prstGeom prst="rect">
            <a:avLst/>
          </a:prstGeom>
        </p:spPr>
        <p:txBody>
          <a:bodyPr vert="horz" lIns="91440" tIns="45720" rIns="91440" bIns="45720" rtlCol="0">
            <a:noAutofit/>
          </a:bodyPr>
          <a:lstStyle/>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20 MW RS+ POWER STATION TURNKEY</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2024</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In 45days</a:t>
            </a:r>
          </a:p>
          <a:p>
            <a:pPr marL="342900" lvl="0" indent="-342900" algn="ctr">
              <a:spcBef>
                <a:spcPct val="20000"/>
              </a:spcBef>
              <a:defRPr/>
            </a:pPr>
            <a:r>
              <a:rPr lang="en-US" altLang="zh-CN" dirty="0">
                <a:effectLst>
                  <a:outerShdw blurRad="38100" dist="38100" dir="2700000" algn="tl">
                    <a:srgbClr val="000000">
                      <a:alpha val="43137"/>
                    </a:srgbClr>
                  </a:outerShdw>
                </a:effectLst>
                <a:latin typeface="Abadi MT Condensed Extra Bold"/>
                <a:cs typeface="Abadi MT Condensed Extra Bold"/>
              </a:rPr>
              <a:t>20*BF-C1375RS+60</a:t>
            </a: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a:p>
            <a:pPr marL="342900" lvl="0" indent="-342900" algn="ctr">
              <a:spcBef>
                <a:spcPct val="20000"/>
              </a:spcBef>
              <a:defRPr/>
            </a:pPr>
            <a:endParaRPr lang="en-US" altLang="zh-CN" dirty="0">
              <a:effectLst>
                <a:outerShdw blurRad="38100" dist="38100" dir="2700000" algn="tl">
                  <a:srgbClr val="000000">
                    <a:alpha val="43137"/>
                  </a:srgbClr>
                </a:outerShdw>
              </a:effectLst>
              <a:latin typeface="Abadi MT Condensed Extra Bold"/>
              <a:cs typeface="Abadi MT Condensed Extra Bold"/>
            </a:endParaRPr>
          </a:p>
        </p:txBody>
      </p:sp>
    </p:spTree>
    <p:extLst>
      <p:ext uri="{BB962C8B-B14F-4D97-AF65-F5344CB8AC3E}">
        <p14:creationId xmlns:p14="http://schemas.microsoft.com/office/powerpoint/2010/main" val="6216730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副标题 2"/>
          <p:cNvSpPr txBox="1">
            <a:spLocks/>
          </p:cNvSpPr>
          <p:nvPr/>
        </p:nvSpPr>
        <p:spPr>
          <a:xfrm>
            <a:off x="813939" y="3293342"/>
            <a:ext cx="3571463" cy="168932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Gen-set model: BF-C550</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Prime power: 500kVA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10 units</a:t>
            </a:r>
          </a:p>
        </p:txBody>
      </p:sp>
      <p:pic>
        <p:nvPicPr>
          <p:cNvPr id="9" name="Picture 11" descr="说明: 剪辑"/>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8837" y="2159947"/>
            <a:ext cx="3897424" cy="2923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222931" y="2383204"/>
            <a:ext cx="3537377" cy="923330"/>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2006, UNITED NATION SAFE KEEP, SUDAN</a:t>
            </a:r>
          </a:p>
          <a:p>
            <a:endParaRPr lang="en-US" dirty="0">
              <a:effectLst>
                <a:outerShdw blurRad="38100" dist="38100" dir="2700000" algn="tl">
                  <a:srgbClr val="000000">
                    <a:alpha val="43137"/>
                  </a:srgbClr>
                </a:outerShdw>
              </a:effectLst>
              <a:latin typeface="Abadi MT Condensed Extra Bold"/>
              <a:cs typeface="Abadi MT Condensed Extra Bold"/>
            </a:endParaRPr>
          </a:p>
        </p:txBody>
      </p:sp>
      <p:sp>
        <p:nvSpPr>
          <p:cNvPr id="12" name="TextBox 11"/>
          <p:cNvSpPr txBox="1"/>
          <p:nvPr/>
        </p:nvSpPr>
        <p:spPr>
          <a:xfrm>
            <a:off x="1222929" y="5426343"/>
            <a:ext cx="7725580" cy="584776"/>
          </a:xfrm>
          <a:prstGeom prst="rect">
            <a:avLst/>
          </a:prstGeom>
          <a:noFill/>
        </p:spPr>
        <p:txBody>
          <a:bodyPr wrap="square" rtlCol="0">
            <a:spAutoFit/>
          </a:bodyPr>
          <a:lstStyle/>
          <a:p>
            <a:r>
              <a:rPr lang="en-US" sz="1600" dirty="0">
                <a:latin typeface="Times New Roman" pitchFamily="18" charset="0"/>
                <a:cs typeface="Times New Roman" pitchFamily="18" charset="0"/>
              </a:rPr>
              <a:t>In 2006, </a:t>
            </a:r>
            <a:r>
              <a:rPr lang="en-US" altLang="zh-CN" sz="1600" dirty="0">
                <a:latin typeface="Times New Roman" pitchFamily="18" charset="0"/>
                <a:cs typeface="Times New Roman" pitchFamily="18" charset="0"/>
              </a:rPr>
              <a:t>after 1 year of technical inspection, </a:t>
            </a:r>
            <a:r>
              <a:rPr lang="en-US" sz="1600" dirty="0" err="1">
                <a:latin typeface="Times New Roman" pitchFamily="18" charset="0"/>
                <a:cs typeface="Times New Roman" pitchFamily="18" charset="0"/>
              </a:rPr>
              <a:t>Baifa</a:t>
            </a:r>
            <a:r>
              <a:rPr lang="en-US" sz="1600" dirty="0">
                <a:latin typeface="Times New Roman" pitchFamily="18" charset="0"/>
                <a:cs typeface="Times New Roman" pitchFamily="18" charset="0"/>
              </a:rPr>
              <a:t> is qualify to become gen-set vendor as we achieved UN Quality Authentication</a:t>
            </a:r>
          </a:p>
        </p:txBody>
      </p:sp>
      <p:pic>
        <p:nvPicPr>
          <p:cNvPr id="14" name="Picture 13"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0" name="Rectangle 9"/>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PRIME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UN SAFE KEEP</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307237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10-09 at 12.44.0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1794" y="4699625"/>
            <a:ext cx="4350786" cy="2009027"/>
          </a:xfrm>
          <a:prstGeom prst="rect">
            <a:avLst/>
          </a:prstGeom>
        </p:spPr>
      </p:pic>
      <p:pic>
        <p:nvPicPr>
          <p:cNvPr id="8" name="Picture 7" descr="Screen Shot 2018-10-09 at 12.44.2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2312" y="4699624"/>
            <a:ext cx="2059482" cy="2009027"/>
          </a:xfrm>
          <a:prstGeom prst="rect">
            <a:avLst/>
          </a:prstGeom>
        </p:spPr>
      </p:pic>
      <p:pic>
        <p:nvPicPr>
          <p:cNvPr id="9" name="Picture 8" descr="Screen Shot 2018-10-09 at 12.44.4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7599" y="2365685"/>
            <a:ext cx="2504983" cy="2333939"/>
          </a:xfrm>
          <a:prstGeom prst="rect">
            <a:avLst/>
          </a:prstGeom>
        </p:spPr>
      </p:pic>
      <p:pic>
        <p:nvPicPr>
          <p:cNvPr id="10" name="Picture 9" descr="Screen Shot 2018-10-09 at 12.45.03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0150" y="2365688"/>
            <a:ext cx="2937449" cy="2333937"/>
          </a:xfrm>
          <a:prstGeom prst="rect">
            <a:avLst/>
          </a:prstGeom>
        </p:spPr>
      </p:pic>
      <p:sp>
        <p:nvSpPr>
          <p:cNvPr id="11" name="副标题 2"/>
          <p:cNvSpPr txBox="1">
            <a:spLocks/>
          </p:cNvSpPr>
          <p:nvPr/>
        </p:nvSpPr>
        <p:spPr>
          <a:xfrm>
            <a:off x="602281" y="3094730"/>
            <a:ext cx="3571463" cy="168932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Gen-set model: </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Varies Perkins</a:t>
            </a:r>
            <a:r>
              <a:rPr kumimoji="0" lang="en-US" altLang="zh-CN" sz="1800" b="0" i="0" u="none" strike="noStrike" kern="1200" cap="none" spc="0" normalizeH="0" noProof="0" dirty="0">
                <a:ln>
                  <a:noFill/>
                </a:ln>
                <a:solidFill>
                  <a:srgbClr val="77933C"/>
                </a:solidFill>
                <a:effectLst/>
                <a:uLnTx/>
                <a:uFillTx/>
                <a:latin typeface="Times New Roman" pitchFamily="18" charset="0"/>
                <a:cs typeface="Times New Roman" pitchFamily="18" charset="0"/>
              </a:rPr>
              <a:t> model</a:t>
            </a:r>
            <a:endPar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endParaRP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a:t>
            </a:r>
            <a:r>
              <a:rPr lang="en-US" altLang="zh-CN" dirty="0">
                <a:solidFill>
                  <a:srgbClr val="77933C"/>
                </a:solidFill>
                <a:latin typeface="Times New Roman" pitchFamily="18" charset="0"/>
                <a:cs typeface="Times New Roman" pitchFamily="18" charset="0"/>
              </a:rPr>
              <a:t>2</a:t>
            </a:r>
            <a:r>
              <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00+ units</a:t>
            </a:r>
          </a:p>
        </p:txBody>
      </p:sp>
      <p:sp>
        <p:nvSpPr>
          <p:cNvPr id="12" name="TextBox 11"/>
          <p:cNvSpPr txBox="1"/>
          <p:nvPr/>
        </p:nvSpPr>
        <p:spPr>
          <a:xfrm>
            <a:off x="1743281" y="2423853"/>
            <a:ext cx="1668600" cy="646331"/>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2017, CHILE</a:t>
            </a:r>
          </a:p>
          <a:p>
            <a:endParaRPr lang="en-US" dirty="0">
              <a:effectLst>
                <a:outerShdw blurRad="38100" dist="38100" dir="2700000" algn="tl">
                  <a:srgbClr val="000000">
                    <a:alpha val="43137"/>
                  </a:srgbClr>
                </a:outerShdw>
              </a:effectLst>
              <a:latin typeface="Abadi MT Condensed Extra Bold"/>
              <a:cs typeface="Abadi MT Condensed Extra Bold"/>
            </a:endParaRPr>
          </a:p>
        </p:txBody>
      </p:sp>
      <p:pic>
        <p:nvPicPr>
          <p:cNvPr id="13" name="Picture 12" descr="展会旗1.psd"/>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2933225" y="2930264"/>
            <a:ext cx="6903819" cy="1043293"/>
          </a:xfrm>
          <a:prstGeom prst="rect">
            <a:avLst/>
          </a:prstGeom>
        </p:spPr>
      </p:pic>
      <p:sp>
        <p:nvSpPr>
          <p:cNvPr id="15" name="Rectangle 14"/>
          <p:cNvSpPr/>
          <p:nvPr/>
        </p:nvSpPr>
        <p:spPr>
          <a:xfrm>
            <a:off x="1040334" y="1449348"/>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32" y="0"/>
            <a:ext cx="8102540" cy="1112627"/>
          </a:xfrm>
          <a:prstGeom prst="rect">
            <a:avLst/>
          </a:prstGeom>
          <a:effectLst>
            <a:reflection stA="67000" endPos="10000" dir="5400000" sy="-100000" algn="bl" rotWithShape="0"/>
          </a:effectLst>
        </p:spPr>
      </p:pic>
    </p:spTree>
    <p:extLst>
      <p:ext uri="{BB962C8B-B14F-4D97-AF65-F5344CB8AC3E}">
        <p14:creationId xmlns:p14="http://schemas.microsoft.com/office/powerpoint/2010/main" val="33652496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展会旗2.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24565" y="2924565"/>
            <a:ext cx="6889459" cy="1040332"/>
          </a:xfrm>
          <a:prstGeom prst="rect">
            <a:avLst/>
          </a:prstGeom>
        </p:spPr>
      </p:pic>
      <p:pic>
        <p:nvPicPr>
          <p:cNvPr id="6" name="Picture 5" descr="IMG_169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0333" y="0"/>
            <a:ext cx="8103669" cy="1303221"/>
          </a:xfrm>
          <a:prstGeom prst="rect">
            <a:avLst/>
          </a:prstGeom>
        </p:spPr>
      </p:pic>
      <p:pic>
        <p:nvPicPr>
          <p:cNvPr id="9" name="Picture 8" descr="20180712_17214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086" y="1846478"/>
            <a:ext cx="2341912" cy="1756435"/>
          </a:xfrm>
          <a:prstGeom prst="rect">
            <a:avLst/>
          </a:prstGeom>
        </p:spPr>
      </p:pic>
      <p:sp>
        <p:nvSpPr>
          <p:cNvPr id="10" name="副标题 2"/>
          <p:cNvSpPr txBox="1">
            <a:spLocks/>
          </p:cNvSpPr>
          <p:nvPr/>
        </p:nvSpPr>
        <p:spPr>
          <a:xfrm>
            <a:off x="599710" y="2388989"/>
            <a:ext cx="3571463" cy="168932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Gen-set model: BF-C350M</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Prime power: 350 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6 units</a:t>
            </a: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sz="1400" dirty="0">
                <a:solidFill>
                  <a:srgbClr val="77933C"/>
                </a:solidFill>
                <a:latin typeface="Times New Roman" pitchFamily="18" charset="0"/>
                <a:cs typeface="Times New Roman" pitchFamily="18" charset="0"/>
              </a:rPr>
              <a:t>Type: Auxiliary</a:t>
            </a:r>
            <a:endPar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endParaRPr>
          </a:p>
        </p:txBody>
      </p:sp>
      <p:sp>
        <p:nvSpPr>
          <p:cNvPr id="11" name="TextBox 10"/>
          <p:cNvSpPr txBox="1"/>
          <p:nvPr/>
        </p:nvSpPr>
        <p:spPr>
          <a:xfrm>
            <a:off x="1040332" y="1846478"/>
            <a:ext cx="3824986" cy="646331"/>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INDONESIA SHIPYARD</a:t>
            </a:r>
          </a:p>
          <a:p>
            <a:endParaRPr lang="en-US" dirty="0">
              <a:effectLst>
                <a:outerShdw blurRad="38100" dist="38100" dir="2700000" algn="tl">
                  <a:srgbClr val="000000">
                    <a:alpha val="43137"/>
                  </a:srgbClr>
                </a:outerShdw>
              </a:effectLst>
              <a:latin typeface="Abadi MT Condensed Extra Bold"/>
              <a:cs typeface="Abadi MT Condensed Extra Bold"/>
            </a:endParaRPr>
          </a:p>
        </p:txBody>
      </p:sp>
      <p:sp>
        <p:nvSpPr>
          <p:cNvPr id="13" name="副标题 2"/>
          <p:cNvSpPr txBox="1">
            <a:spLocks/>
          </p:cNvSpPr>
          <p:nvPr/>
        </p:nvSpPr>
        <p:spPr>
          <a:xfrm>
            <a:off x="599710" y="3876625"/>
            <a:ext cx="3571463" cy="168932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Gen-set model: BF-C150M</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Prime power: 150 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3 units</a:t>
            </a: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sz="1400" dirty="0">
                <a:solidFill>
                  <a:srgbClr val="77933C"/>
                </a:solidFill>
                <a:latin typeface="Times New Roman" pitchFamily="18" charset="0"/>
                <a:cs typeface="Times New Roman" pitchFamily="18" charset="0"/>
              </a:rPr>
              <a:t>Type: Auxiliary</a:t>
            </a:r>
          </a:p>
          <a:p>
            <a:pPr marL="342900" marR="0" lvl="0" indent="-342900" algn="ctr" defTabSz="457200" rtl="0" eaLnBrk="1" fontAlgn="auto" latinLnBrk="0" hangingPunct="1">
              <a:lnSpc>
                <a:spcPct val="100000"/>
              </a:lnSpc>
              <a:spcBef>
                <a:spcPct val="20000"/>
              </a:spcBef>
              <a:spcAft>
                <a:spcPts val="0"/>
              </a:spcAft>
              <a:buClrTx/>
              <a:buSzTx/>
              <a:tabLst/>
              <a:defRPr/>
            </a:pPr>
            <a:endPar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endParaRPr>
          </a:p>
        </p:txBody>
      </p:sp>
      <p:sp>
        <p:nvSpPr>
          <p:cNvPr id="14" name="副标题 2"/>
          <p:cNvSpPr txBox="1">
            <a:spLocks/>
          </p:cNvSpPr>
          <p:nvPr/>
        </p:nvSpPr>
        <p:spPr>
          <a:xfrm>
            <a:off x="682022" y="5321958"/>
            <a:ext cx="3571463" cy="168932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Gen-set model: BF-C150M-E</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Prime power: 150 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3 units</a:t>
            </a: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sz="1400" dirty="0">
                <a:solidFill>
                  <a:srgbClr val="77933C"/>
                </a:solidFill>
                <a:latin typeface="Times New Roman" pitchFamily="18" charset="0"/>
                <a:cs typeface="Times New Roman" pitchFamily="18" charset="0"/>
              </a:rPr>
              <a:t>Type: Emergency</a:t>
            </a:r>
            <a:endPar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endParaRP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dirty="0">
                <a:solidFill>
                  <a:srgbClr val="77933C"/>
                </a:solidFill>
                <a:latin typeface="Times New Roman" pitchFamily="18" charset="0"/>
                <a:cs typeface="Times New Roman" pitchFamily="18" charset="0"/>
              </a:rPr>
              <a:t>AND MANY OTHER MODELS </a:t>
            </a:r>
            <a:endParaRPr kumimoji="0" lang="en-US" altLang="zh-CN" sz="18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endParaRPr>
          </a:p>
        </p:txBody>
      </p:sp>
      <p:pic>
        <p:nvPicPr>
          <p:cNvPr id="15" name="Picture 14" descr="37306373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0175" y="1846478"/>
            <a:ext cx="2341912" cy="1756435"/>
          </a:xfrm>
          <a:prstGeom prst="rect">
            <a:avLst/>
          </a:prstGeom>
        </p:spPr>
      </p:pic>
      <p:pic>
        <p:nvPicPr>
          <p:cNvPr id="16" name="Picture 15" descr="Screen Shot 2018-10-09 at 11.35.31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60177" y="3602913"/>
            <a:ext cx="4683823" cy="1385653"/>
          </a:xfrm>
          <a:prstGeom prst="rect">
            <a:avLst/>
          </a:prstGeom>
        </p:spPr>
      </p:pic>
      <p:sp>
        <p:nvSpPr>
          <p:cNvPr id="12" name="Rectangle 11"/>
          <p:cNvSpPr/>
          <p:nvPr/>
        </p:nvSpPr>
        <p:spPr>
          <a:xfrm>
            <a:off x="1040334" y="1449348"/>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MARINE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AUX+EMERGENCY WITH CCS + RINA CERTIFICATION</a:t>
            </a:r>
          </a:p>
        </p:txBody>
      </p:sp>
      <p:pic>
        <p:nvPicPr>
          <p:cNvPr id="2" name="Picture 1" descr="IMG_072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60177" y="4902799"/>
            <a:ext cx="4774063" cy="2685559"/>
          </a:xfrm>
          <a:prstGeom prst="rect">
            <a:avLst/>
          </a:prstGeom>
        </p:spPr>
      </p:pic>
    </p:spTree>
    <p:extLst>
      <p:ext uri="{BB962C8B-B14F-4D97-AF65-F5344CB8AC3E}">
        <p14:creationId xmlns:p14="http://schemas.microsoft.com/office/powerpoint/2010/main" val="1768119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展会旗2.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24565" y="2924565"/>
            <a:ext cx="6889459" cy="1040332"/>
          </a:xfrm>
          <a:prstGeom prst="rect">
            <a:avLst/>
          </a:prstGeom>
        </p:spPr>
      </p:pic>
      <p:pic>
        <p:nvPicPr>
          <p:cNvPr id="5" name="Picture 4" descr="IMG_169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0333" y="0"/>
            <a:ext cx="8103669" cy="1303221"/>
          </a:xfrm>
          <a:prstGeom prst="rect">
            <a:avLst/>
          </a:prstGeom>
        </p:spPr>
      </p:pic>
      <p:pic>
        <p:nvPicPr>
          <p:cNvPr id="7" name="Picture 6" descr="182517484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20648" y="4145028"/>
            <a:ext cx="3052899" cy="2289675"/>
          </a:xfrm>
          <a:prstGeom prst="rect">
            <a:avLst/>
          </a:prstGeom>
        </p:spPr>
      </p:pic>
      <p:sp>
        <p:nvSpPr>
          <p:cNvPr id="8" name="副标题 2"/>
          <p:cNvSpPr txBox="1">
            <a:spLocks/>
          </p:cNvSpPr>
          <p:nvPr/>
        </p:nvSpPr>
        <p:spPr>
          <a:xfrm>
            <a:off x="1043296" y="2520510"/>
            <a:ext cx="3571463" cy="1689327"/>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Gen-set model: BF-C138M-60</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Prime power: 138 kVA</a:t>
            </a:r>
          </a:p>
          <a:p>
            <a:pPr marL="342900" marR="0" lvl="0" indent="-342900" algn="ctr" defTabSz="457200" rtl="0" eaLnBrk="1" fontAlgn="auto" latinLnBrk="0" hangingPunct="1">
              <a:lnSpc>
                <a:spcPct val="100000"/>
              </a:lnSpc>
              <a:spcBef>
                <a:spcPct val="20000"/>
              </a:spcBef>
              <a:spcAft>
                <a:spcPts val="0"/>
              </a:spcAft>
              <a:buClrTx/>
              <a:buSzTx/>
              <a:tabLst/>
              <a:defRPr/>
            </a:pPr>
            <a:r>
              <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rPr>
              <a:t>Quantity: 3 units</a:t>
            </a:r>
          </a:p>
          <a:p>
            <a:pPr marL="342900" marR="0" lvl="0" indent="-342900" algn="ctr" defTabSz="457200" rtl="0" eaLnBrk="1" fontAlgn="auto" latinLnBrk="0" hangingPunct="1">
              <a:lnSpc>
                <a:spcPct val="100000"/>
              </a:lnSpc>
              <a:spcBef>
                <a:spcPct val="20000"/>
              </a:spcBef>
              <a:spcAft>
                <a:spcPts val="0"/>
              </a:spcAft>
              <a:buClrTx/>
              <a:buSzTx/>
              <a:tabLst/>
              <a:defRPr/>
            </a:pPr>
            <a:r>
              <a:rPr lang="en-US" altLang="zh-CN" sz="1400" dirty="0">
                <a:solidFill>
                  <a:srgbClr val="77933C"/>
                </a:solidFill>
                <a:latin typeface="Times New Roman" pitchFamily="18" charset="0"/>
                <a:cs typeface="Times New Roman" pitchFamily="18" charset="0"/>
              </a:rPr>
              <a:t>Type: Auxiliary</a:t>
            </a:r>
            <a:endParaRPr kumimoji="0" lang="en-US" altLang="zh-CN" sz="1400" b="0" i="0" u="none" strike="noStrike" kern="1200" cap="none" spc="0" normalizeH="0" baseline="0" noProof="0" dirty="0">
              <a:ln>
                <a:noFill/>
              </a:ln>
              <a:solidFill>
                <a:srgbClr val="77933C"/>
              </a:solidFill>
              <a:effectLst/>
              <a:uLnTx/>
              <a:uFillTx/>
              <a:latin typeface="Times New Roman" pitchFamily="18" charset="0"/>
              <a:cs typeface="Times New Roman" pitchFamily="18" charset="0"/>
            </a:endParaRPr>
          </a:p>
        </p:txBody>
      </p:sp>
      <p:sp>
        <p:nvSpPr>
          <p:cNvPr id="9" name="TextBox 8"/>
          <p:cNvSpPr txBox="1"/>
          <p:nvPr/>
        </p:nvSpPr>
        <p:spPr>
          <a:xfrm>
            <a:off x="1291679" y="2010662"/>
            <a:ext cx="3939617" cy="646331"/>
          </a:xfrm>
          <a:prstGeom prst="rect">
            <a:avLst/>
          </a:prstGeom>
          <a:noFill/>
        </p:spPr>
        <p:txBody>
          <a:bodyPr wrap="square" rtlCol="0">
            <a:spAutoFit/>
          </a:bodyPr>
          <a:lstStyle/>
          <a:p>
            <a:r>
              <a:rPr lang="en-US" altLang="zh-CN" dirty="0">
                <a:effectLst>
                  <a:outerShdw blurRad="38100" dist="38100" dir="2700000" algn="tl">
                    <a:srgbClr val="000000">
                      <a:alpha val="43137"/>
                    </a:srgbClr>
                  </a:outerShdw>
                </a:effectLst>
                <a:latin typeface="Abadi MT Condensed Extra Bold"/>
                <a:cs typeface="Abadi MT Condensed Extra Bold"/>
              </a:rPr>
              <a:t>2018, PHILIPPINE NAVY, PHILIPPINE</a:t>
            </a:r>
          </a:p>
          <a:p>
            <a:endParaRPr lang="en-US" dirty="0">
              <a:effectLst>
                <a:outerShdw blurRad="38100" dist="38100" dir="2700000" algn="tl">
                  <a:srgbClr val="000000">
                    <a:alpha val="43137"/>
                  </a:srgbClr>
                </a:outerShdw>
              </a:effectLst>
              <a:latin typeface="Abadi MT Condensed Extra Bold"/>
              <a:cs typeface="Abadi MT Condensed Extra Bold"/>
            </a:endParaRPr>
          </a:p>
        </p:txBody>
      </p:sp>
      <p:pic>
        <p:nvPicPr>
          <p:cNvPr id="10" name="Picture 9" descr="426085_10150625357689668_846609667_9053300_1152272990_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9150" y="2010662"/>
            <a:ext cx="3104397" cy="2134367"/>
          </a:xfrm>
          <a:prstGeom prst="rect">
            <a:avLst/>
          </a:prstGeom>
        </p:spPr>
      </p:pic>
      <p:pic>
        <p:nvPicPr>
          <p:cNvPr id="11" name="Picture 10" descr="142610713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5098" y="4145029"/>
            <a:ext cx="3045549" cy="2284161"/>
          </a:xfrm>
          <a:prstGeom prst="rect">
            <a:avLst/>
          </a:prstGeom>
        </p:spPr>
      </p:pic>
      <p:pic>
        <p:nvPicPr>
          <p:cNvPr id="12" name="Picture 11" descr="1766093936.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9840" y="4145029"/>
            <a:ext cx="1713120" cy="2284161"/>
          </a:xfrm>
          <a:prstGeom prst="rect">
            <a:avLst/>
          </a:prstGeom>
        </p:spPr>
      </p:pic>
      <p:sp>
        <p:nvSpPr>
          <p:cNvPr id="13" name="Rectangle 12"/>
          <p:cNvSpPr/>
          <p:nvPr/>
        </p:nvSpPr>
        <p:spPr>
          <a:xfrm>
            <a:off x="1040334" y="1491932"/>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MARINE POWER: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NAVY</a:t>
            </a:r>
            <a:r>
              <a:rPr lang="en-US" sz="2000" dirty="0">
                <a:effectLst>
                  <a:outerShdw blurRad="38100" dist="38100" dir="2700000" algn="tl">
                    <a:srgbClr val="000000">
                      <a:alpha val="43137"/>
                    </a:srgbClr>
                  </a:outerShdw>
                </a:effectLst>
                <a:latin typeface="Abadi MT Condensed Extra Bold"/>
                <a:cs typeface="Abadi MT Condensed Extra Bold"/>
              </a:rPr>
              <a:t>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AUX+EMERGENCY</a:t>
            </a:r>
          </a:p>
        </p:txBody>
      </p:sp>
    </p:spTree>
    <p:extLst>
      <p:ext uri="{BB962C8B-B14F-4D97-AF65-F5344CB8AC3E}">
        <p14:creationId xmlns:p14="http://schemas.microsoft.com/office/powerpoint/2010/main" val="32576593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展会旗3 black.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24566" y="2924562"/>
            <a:ext cx="6889459" cy="1040332"/>
          </a:xfrm>
          <a:prstGeom prst="rect">
            <a:avLst/>
          </a:prstGeom>
        </p:spPr>
      </p:pic>
      <p:pic>
        <p:nvPicPr>
          <p:cNvPr id="5" name="Picture 4" descr="T-seri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9173" y="708758"/>
            <a:ext cx="3454827" cy="3454827"/>
          </a:xfrm>
          <a:prstGeom prst="rect">
            <a:avLst/>
          </a:prstGeom>
        </p:spPr>
      </p:pic>
      <p:sp>
        <p:nvSpPr>
          <p:cNvPr id="10" name="Rectangle 9"/>
          <p:cNvSpPr/>
          <p:nvPr/>
        </p:nvSpPr>
        <p:spPr>
          <a:xfrm>
            <a:off x="1040330" y="70170"/>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LIGHTING: </a:t>
            </a:r>
            <a:r>
              <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rPr>
              <a:t>MINING + CONSTRUCTION SITE LIGHTING</a:t>
            </a:r>
          </a:p>
        </p:txBody>
      </p:sp>
      <p:pic>
        <p:nvPicPr>
          <p:cNvPr id="6" name="Picture 5" descr="6521709774615_.pic.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0330" y="4142059"/>
            <a:ext cx="2874700" cy="2747399"/>
          </a:xfrm>
          <a:prstGeom prst="rect">
            <a:avLst/>
          </a:prstGeom>
        </p:spPr>
      </p:pic>
      <p:pic>
        <p:nvPicPr>
          <p:cNvPr id="11" name="Picture 10" descr="6511709774557_.pic.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5030" y="4142058"/>
            <a:ext cx="2806322" cy="2715941"/>
          </a:xfrm>
          <a:prstGeom prst="rect">
            <a:avLst/>
          </a:prstGeom>
        </p:spPr>
      </p:pic>
      <p:pic>
        <p:nvPicPr>
          <p:cNvPr id="12" name="Picture 11" descr="6501709774557_.pic.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9137" y="4105078"/>
            <a:ext cx="2804863" cy="2752921"/>
          </a:xfrm>
          <a:prstGeom prst="rect">
            <a:avLst/>
          </a:prstGeom>
        </p:spPr>
      </p:pic>
      <p:pic>
        <p:nvPicPr>
          <p:cNvPr id="13" name="Picture 12" descr="6491709774555_.pic.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329" y="708758"/>
            <a:ext cx="4653899" cy="3454827"/>
          </a:xfrm>
          <a:prstGeom prst="rect">
            <a:avLst/>
          </a:prstGeom>
        </p:spPr>
      </p:pic>
    </p:spTree>
    <p:extLst>
      <p:ext uri="{BB962C8B-B14F-4D97-AF65-F5344CB8AC3E}">
        <p14:creationId xmlns:p14="http://schemas.microsoft.com/office/powerpoint/2010/main" val="4061924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nner1 英文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31" y="2550874"/>
            <a:ext cx="8388372" cy="2580903"/>
          </a:xfrm>
          <a:prstGeom prst="rect">
            <a:avLst/>
          </a:prstGeom>
        </p:spPr>
      </p:pic>
      <p:sp>
        <p:nvSpPr>
          <p:cNvPr id="9" name="TextBox 8"/>
          <p:cNvSpPr txBox="1"/>
          <p:nvPr/>
        </p:nvSpPr>
        <p:spPr>
          <a:xfrm>
            <a:off x="3784609" y="673401"/>
            <a:ext cx="4464556" cy="1877437"/>
          </a:xfrm>
          <a:prstGeom prst="rect">
            <a:avLst/>
          </a:prstGeom>
          <a:noFill/>
        </p:spPr>
        <p:txBody>
          <a:bodyPr wrap="square" rtlCol="0">
            <a:spAutoFit/>
          </a:bodyPr>
          <a:lstStyle/>
          <a:p>
            <a:r>
              <a:rPr lang="en-US" b="1" dirty="0">
                <a:solidFill>
                  <a:schemeClr val="bg1">
                    <a:lumMod val="50000"/>
                  </a:schemeClr>
                </a:solidFill>
                <a:latin typeface="Abadi MT Condensed Extra Bold"/>
                <a:cs typeface="Abadi MT Condensed Extra Bold"/>
              </a:rPr>
              <a:t>MISSION</a:t>
            </a:r>
            <a:r>
              <a:rPr lang="en-US" b="1" dirty="0">
                <a:solidFill>
                  <a:schemeClr val="bg1">
                    <a:lumMod val="50000"/>
                  </a:schemeClr>
                </a:solidFill>
              </a:rPr>
              <a:t>:</a:t>
            </a:r>
          </a:p>
          <a:p>
            <a:endParaRPr lang="en-US" b="1" dirty="0">
              <a:solidFill>
                <a:schemeClr val="bg1">
                  <a:lumMod val="50000"/>
                </a:schemeClr>
              </a:solidFill>
            </a:endParaRPr>
          </a:p>
          <a:p>
            <a:r>
              <a:rPr lang="en-US" sz="1600" dirty="0">
                <a:solidFill>
                  <a:schemeClr val="bg1">
                    <a:lumMod val="50000"/>
                  </a:schemeClr>
                </a:solidFill>
              </a:rPr>
              <a:t>Our Mission ARS is to deliver </a:t>
            </a:r>
          </a:p>
          <a:p>
            <a:r>
              <a:rPr lang="en-US" sz="1600" dirty="0">
                <a:solidFill>
                  <a:schemeClr val="bg1">
                    <a:lumMod val="50000"/>
                  </a:schemeClr>
                </a:solidFill>
              </a:rPr>
              <a:t>Accessible, Reliable, and Sustainable </a:t>
            </a:r>
          </a:p>
          <a:p>
            <a:r>
              <a:rPr lang="en-US" sz="1600" dirty="0">
                <a:solidFill>
                  <a:schemeClr val="bg1">
                    <a:lumMod val="50000"/>
                  </a:schemeClr>
                </a:solidFill>
              </a:rPr>
              <a:t>power generation anywhere on our planet together with our extensive dealership network worldwide.</a:t>
            </a:r>
          </a:p>
          <a:p>
            <a:endParaRPr lang="en-US" sz="1600" dirty="0">
              <a:solidFill>
                <a:schemeClr val="bg1">
                  <a:lumMod val="50000"/>
                </a:schemeClr>
              </a:solidFill>
            </a:endParaRPr>
          </a:p>
        </p:txBody>
      </p:sp>
      <p:sp>
        <p:nvSpPr>
          <p:cNvPr id="10" name="TextBox 9"/>
          <p:cNvSpPr txBox="1"/>
          <p:nvPr/>
        </p:nvSpPr>
        <p:spPr>
          <a:xfrm>
            <a:off x="856244" y="673436"/>
            <a:ext cx="2569148" cy="1631216"/>
          </a:xfrm>
          <a:prstGeom prst="rect">
            <a:avLst/>
          </a:prstGeom>
          <a:noFill/>
        </p:spPr>
        <p:txBody>
          <a:bodyPr wrap="square" rtlCol="0">
            <a:spAutoFit/>
          </a:bodyPr>
          <a:lstStyle/>
          <a:p>
            <a:r>
              <a:rPr lang="en-US" b="1" dirty="0">
                <a:solidFill>
                  <a:srgbClr val="7F7F7F"/>
                </a:solidFill>
                <a:latin typeface="Abadi MT Condensed Extra Bold"/>
                <a:cs typeface="Abadi MT Condensed Extra Bold"/>
              </a:rPr>
              <a:t>VISION</a:t>
            </a:r>
            <a:r>
              <a:rPr lang="en-US" b="1" dirty="0">
                <a:solidFill>
                  <a:srgbClr val="7F7F7F"/>
                </a:solidFill>
              </a:rPr>
              <a:t>:</a:t>
            </a:r>
          </a:p>
          <a:p>
            <a:endParaRPr lang="en-US" b="1" dirty="0">
              <a:solidFill>
                <a:srgbClr val="7F7F7F"/>
              </a:solidFill>
            </a:endParaRPr>
          </a:p>
          <a:p>
            <a:r>
              <a:rPr lang="en-US" sz="1600" dirty="0">
                <a:solidFill>
                  <a:srgbClr val="7F7F7F"/>
                </a:solidFill>
              </a:rPr>
              <a:t>Provide advanced and efficient electric energy solutions to all industry applications.</a:t>
            </a:r>
          </a:p>
        </p:txBody>
      </p:sp>
      <p:sp>
        <p:nvSpPr>
          <p:cNvPr id="7" name="TextBox 6"/>
          <p:cNvSpPr txBox="1"/>
          <p:nvPr/>
        </p:nvSpPr>
        <p:spPr>
          <a:xfrm>
            <a:off x="2" y="5888040"/>
            <a:ext cx="2500523"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VISION &amp; MISSION</a:t>
            </a:r>
          </a:p>
        </p:txBody>
      </p:sp>
      <p:cxnSp>
        <p:nvCxnSpPr>
          <p:cNvPr id="12" name="Straight Connector 11"/>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13" name="Picture 2" descr="C:\Users\Administrator.SC-201903181053\Desktop\资源 6@4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23412113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BF-C1000ST-1副本"/>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3663" y="2813052"/>
            <a:ext cx="4094162"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组合 15"/>
          <p:cNvGrpSpPr>
            <a:grpSpLocks noChangeAspect="1"/>
          </p:cNvGrpSpPr>
          <p:nvPr/>
        </p:nvGrpSpPr>
        <p:grpSpPr bwMode="auto">
          <a:xfrm>
            <a:off x="1519240" y="2427730"/>
            <a:ext cx="3184525" cy="2408239"/>
            <a:chOff x="379413" y="1155700"/>
            <a:chExt cx="3833812" cy="2898775"/>
          </a:xfrm>
        </p:grpSpPr>
        <p:pic>
          <p:nvPicPr>
            <p:cNvPr id="10" name="Picture 12" descr="电源车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463" y="1160463"/>
              <a:ext cx="3787775"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AutoShape 8"/>
            <p:cNvSpPr>
              <a:spLocks noChangeArrowheads="1"/>
            </p:cNvSpPr>
            <p:nvPr/>
          </p:nvSpPr>
          <p:spPr bwMode="auto">
            <a:xfrm>
              <a:off x="379413" y="1155700"/>
              <a:ext cx="3833812" cy="2898775"/>
            </a:xfrm>
            <a:prstGeom prst="roundRect">
              <a:avLst>
                <a:gd name="adj" fmla="val 3319"/>
              </a:avLst>
            </a:prstGeom>
            <a:noFill/>
            <a:ln w="57150">
              <a:solidFill>
                <a:srgbClr val="009900"/>
              </a:solidFill>
              <a:round/>
              <a:headEnd/>
              <a:tailEnd/>
            </a:ln>
            <a:extLst>
              <a:ext uri="{909E8E84-426E-40dd-AFC4-6F175D3DCCD1}">
                <a14:hiddenFill xmlns="" xmlns:a14="http://schemas.microsoft.com/office/drawing/2010/main">
                  <a:solidFill>
                    <a:srgbClr val="FFFFFF"/>
                  </a:solidFill>
                </a14:hiddenFill>
              </a:ext>
            </a:extLst>
          </p:spPr>
          <p:txBody>
            <a:bodyPr anchor="ctr"/>
            <a:lstStyle/>
            <a:p>
              <a:endParaRPr lang="zh-CN">
                <a:latin typeface="Times New Roman" pitchFamily="18" charset="0"/>
                <a:cs typeface="Times New Roman" pitchFamily="18" charset="0"/>
              </a:endParaRPr>
            </a:p>
          </p:txBody>
        </p:sp>
      </p:grpSp>
      <p:sp>
        <p:nvSpPr>
          <p:cNvPr id="12" name="Text Box 15"/>
          <p:cNvSpPr txBox="1">
            <a:spLocks noChangeArrowheads="1"/>
          </p:cNvSpPr>
          <p:nvPr/>
        </p:nvSpPr>
        <p:spPr bwMode="auto">
          <a:xfrm>
            <a:off x="5598985" y="2196897"/>
            <a:ext cx="3398841" cy="461665"/>
          </a:xfrm>
          <a:prstGeom prst="rect">
            <a:avLst/>
          </a:prstGeom>
          <a:noFill/>
          <a:ln w="9525" algn="ctr">
            <a:noFill/>
            <a:miter lim="800000"/>
            <a:headEnd/>
            <a:tailEnd/>
          </a:ln>
        </p:spPr>
        <p:txBody>
          <a:bodyPr wrap="square">
            <a:spAutoFit/>
          </a:bodyPr>
          <a:lstStyle>
            <a:lvl1pPr eaLnBrk="0" hangingPunct="0">
              <a:defRPr kumimoji="1">
                <a:solidFill>
                  <a:schemeClr val="tx1"/>
                </a:solidFill>
                <a:latin typeface="Arial" charset="0"/>
                <a:ea typeface="华文新魏" charset="0"/>
                <a:cs typeface="华文新魏" charset="0"/>
              </a:defRPr>
            </a:lvl1pPr>
            <a:lvl2pPr marL="742950" indent="-285750" eaLnBrk="0" hangingPunct="0">
              <a:defRPr kumimoji="1">
                <a:solidFill>
                  <a:schemeClr val="tx1"/>
                </a:solidFill>
                <a:latin typeface="Arial" charset="0"/>
                <a:ea typeface="华文新魏" charset="0"/>
                <a:cs typeface="华文新魏" charset="0"/>
              </a:defRPr>
            </a:lvl2pPr>
            <a:lvl3pPr marL="1143000" indent="-228600" eaLnBrk="0" hangingPunct="0">
              <a:defRPr kumimoji="1">
                <a:solidFill>
                  <a:schemeClr val="tx1"/>
                </a:solidFill>
                <a:latin typeface="Arial" charset="0"/>
                <a:ea typeface="华文新魏" charset="0"/>
                <a:cs typeface="华文新魏" charset="0"/>
              </a:defRPr>
            </a:lvl3pPr>
            <a:lvl4pPr marL="1600200" indent="-228600" eaLnBrk="0" hangingPunct="0">
              <a:defRPr kumimoji="1">
                <a:solidFill>
                  <a:schemeClr val="tx1"/>
                </a:solidFill>
                <a:latin typeface="Arial" charset="0"/>
                <a:ea typeface="华文新魏" charset="0"/>
                <a:cs typeface="华文新魏" charset="0"/>
              </a:defRPr>
            </a:lvl4pPr>
            <a:lvl5pPr marL="2057400" indent="-228600" eaLnBrk="0" hangingPunct="0">
              <a:defRPr kumimoji="1">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9pPr>
          </a:lstStyle>
          <a:p>
            <a:pPr algn="l" eaLnBrk="1" hangingPunct="1">
              <a:lnSpc>
                <a:spcPct val="140000"/>
              </a:lnSpc>
            </a:pPr>
            <a:r>
              <a:rPr lang="en-AU" altLang="zh-CN" dirty="0">
                <a:solidFill>
                  <a:srgbClr val="000000"/>
                </a:solidFill>
                <a:latin typeface="Abadi MT Condensed Extra Bold"/>
                <a:ea typeface="宋体" charset="0"/>
                <a:cs typeface="Abadi MT Condensed Extra Bold"/>
              </a:rPr>
              <a:t>CONTAINERIZED TRAILER</a:t>
            </a:r>
            <a:endParaRPr lang="zh-CN" altLang="en-US" dirty="0">
              <a:solidFill>
                <a:srgbClr val="000000"/>
              </a:solidFill>
              <a:latin typeface="Abadi MT Condensed Extra Bold"/>
              <a:ea typeface="宋体" charset="0"/>
              <a:cs typeface="Abadi MT Condensed Extra Bold"/>
            </a:endParaRPr>
          </a:p>
        </p:txBody>
      </p:sp>
      <p:sp>
        <p:nvSpPr>
          <p:cNvPr id="13" name="Text Box 15"/>
          <p:cNvSpPr txBox="1">
            <a:spLocks noChangeArrowheads="1"/>
          </p:cNvSpPr>
          <p:nvPr/>
        </p:nvSpPr>
        <p:spPr bwMode="auto">
          <a:xfrm>
            <a:off x="1420917" y="5427945"/>
            <a:ext cx="4336720" cy="461665"/>
          </a:xfrm>
          <a:prstGeom prst="rect">
            <a:avLst/>
          </a:prstGeom>
          <a:noFill/>
          <a:ln w="9525" algn="ctr">
            <a:noFill/>
            <a:miter lim="800000"/>
            <a:headEnd/>
            <a:tailEnd/>
          </a:ln>
        </p:spPr>
        <p:txBody>
          <a:bodyPr wrap="square">
            <a:spAutoFit/>
          </a:bodyPr>
          <a:lstStyle>
            <a:lvl1pPr eaLnBrk="0" hangingPunct="0">
              <a:defRPr kumimoji="1">
                <a:solidFill>
                  <a:schemeClr val="tx1"/>
                </a:solidFill>
                <a:latin typeface="Arial" charset="0"/>
                <a:ea typeface="华文新魏" charset="0"/>
                <a:cs typeface="华文新魏" charset="0"/>
              </a:defRPr>
            </a:lvl1pPr>
            <a:lvl2pPr marL="742950" indent="-285750" eaLnBrk="0" hangingPunct="0">
              <a:defRPr kumimoji="1">
                <a:solidFill>
                  <a:schemeClr val="tx1"/>
                </a:solidFill>
                <a:latin typeface="Arial" charset="0"/>
                <a:ea typeface="华文新魏" charset="0"/>
                <a:cs typeface="华文新魏" charset="0"/>
              </a:defRPr>
            </a:lvl2pPr>
            <a:lvl3pPr marL="1143000" indent="-228600" eaLnBrk="0" hangingPunct="0">
              <a:defRPr kumimoji="1">
                <a:solidFill>
                  <a:schemeClr val="tx1"/>
                </a:solidFill>
                <a:latin typeface="Arial" charset="0"/>
                <a:ea typeface="华文新魏" charset="0"/>
                <a:cs typeface="华文新魏" charset="0"/>
              </a:defRPr>
            </a:lvl3pPr>
            <a:lvl4pPr marL="1600200" indent="-228600" eaLnBrk="0" hangingPunct="0">
              <a:defRPr kumimoji="1">
                <a:solidFill>
                  <a:schemeClr val="tx1"/>
                </a:solidFill>
                <a:latin typeface="Arial" charset="0"/>
                <a:ea typeface="华文新魏" charset="0"/>
                <a:cs typeface="华文新魏" charset="0"/>
              </a:defRPr>
            </a:lvl4pPr>
            <a:lvl5pPr marL="2057400" indent="-228600" eaLnBrk="0" hangingPunct="0">
              <a:defRPr kumimoji="1">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9pPr>
          </a:lstStyle>
          <a:p>
            <a:pPr algn="l" eaLnBrk="1" hangingPunct="1">
              <a:lnSpc>
                <a:spcPct val="140000"/>
              </a:lnSpc>
            </a:pPr>
            <a:r>
              <a:rPr lang="en-US" altLang="zh-CN" b="1" dirty="0">
                <a:solidFill>
                  <a:srgbClr val="000000"/>
                </a:solidFill>
                <a:latin typeface="Abadi MT Condensed Extra Bold"/>
                <a:ea typeface="宋体" charset="0"/>
                <a:cs typeface="Abadi MT Condensed Extra Bold"/>
              </a:rPr>
              <a:t>FIRE TRUCT VEHICLE MOUNTED GENERATOR</a:t>
            </a:r>
            <a:endParaRPr lang="zh-CN" altLang="en-US" b="1" dirty="0">
              <a:solidFill>
                <a:srgbClr val="000000"/>
              </a:solidFill>
              <a:latin typeface="Abadi MT Condensed Extra Bold"/>
              <a:ea typeface="宋体" charset="0"/>
              <a:cs typeface="Abadi MT Condensed Extra Bold"/>
            </a:endParaRPr>
          </a:p>
        </p:txBody>
      </p:sp>
      <p:pic>
        <p:nvPicPr>
          <p:cNvPr id="14" name="Picture 13"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0263" y="2930264"/>
            <a:ext cx="6903819" cy="1043293"/>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294" y="0"/>
            <a:ext cx="8102540" cy="1112627"/>
          </a:xfrm>
          <a:prstGeom prst="rect">
            <a:avLst/>
          </a:prstGeom>
          <a:effectLst>
            <a:reflection stA="67000" endPos="10000" dir="5400000" sy="-100000" algn="bl" rotWithShape="0"/>
          </a:effectLst>
        </p:spPr>
      </p:pic>
      <p:sp>
        <p:nvSpPr>
          <p:cNvPr id="16" name="Rectangle 15"/>
          <p:cNvSpPr/>
          <p:nvPr/>
        </p:nvSpPr>
        <p:spPr>
          <a:xfrm>
            <a:off x="1043296" y="1304584"/>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spTree>
    <p:extLst>
      <p:ext uri="{BB962C8B-B14F-4D97-AF65-F5344CB8AC3E}">
        <p14:creationId xmlns:p14="http://schemas.microsoft.com/office/powerpoint/2010/main" val="19652175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展会旗1.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30263" y="2930264"/>
            <a:ext cx="6903819" cy="1043293"/>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3294" y="0"/>
            <a:ext cx="8102540" cy="1112627"/>
          </a:xfrm>
          <a:prstGeom prst="rect">
            <a:avLst/>
          </a:prstGeom>
          <a:effectLst>
            <a:reflection stA="67000" endPos="10000" dir="5400000" sy="-100000" algn="bl" rotWithShape="0"/>
          </a:effectLst>
        </p:spPr>
      </p:pic>
      <p:sp>
        <p:nvSpPr>
          <p:cNvPr id="16" name="Rectangle 15"/>
          <p:cNvSpPr/>
          <p:nvPr/>
        </p:nvSpPr>
        <p:spPr>
          <a:xfrm>
            <a:off x="1043296" y="1304584"/>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pic>
        <p:nvPicPr>
          <p:cNvPr id="3" name="Picture 2" descr="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42266"/>
            <a:ext cx="5540162" cy="3115733"/>
          </a:xfrm>
          <a:prstGeom prst="rect">
            <a:avLst/>
          </a:prstGeom>
        </p:spPr>
      </p:pic>
      <p:pic>
        <p:nvPicPr>
          <p:cNvPr id="2" name="Picture 1" descr="IMG_514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851" y="1632293"/>
            <a:ext cx="5776149" cy="3249084"/>
          </a:xfrm>
          <a:prstGeom prst="rect">
            <a:avLst/>
          </a:prstGeom>
        </p:spPr>
      </p:pic>
    </p:spTree>
    <p:extLst>
      <p:ext uri="{BB962C8B-B14F-4D97-AF65-F5344CB8AC3E}">
        <p14:creationId xmlns:p14="http://schemas.microsoft.com/office/powerpoint/2010/main" val="2872859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展会旗1.ps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930263" y="2930264"/>
            <a:ext cx="6903819" cy="1043293"/>
          </a:xfrm>
          <a:prstGeom prst="rect">
            <a:avLst/>
          </a:prstGeom>
        </p:spPr>
      </p:pic>
      <p:pic>
        <p:nvPicPr>
          <p:cNvPr id="8" name="Picture 9" descr="铁路机车"/>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254" y="2136189"/>
            <a:ext cx="4235007" cy="329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5043280" y="5814454"/>
            <a:ext cx="3120035" cy="461665"/>
          </a:xfrm>
          <a:prstGeom prst="rect">
            <a:avLst/>
          </a:prstGeom>
          <a:noFill/>
          <a:ln w="9525" algn="ctr">
            <a:noFill/>
            <a:miter lim="800000"/>
            <a:headEnd/>
            <a:tailEnd/>
          </a:ln>
        </p:spPr>
        <p:txBody>
          <a:bodyPr wrap="square">
            <a:spAutoFit/>
          </a:bodyPr>
          <a:lstStyle>
            <a:lvl1pPr eaLnBrk="0" hangingPunct="0">
              <a:defRPr kumimoji="1">
                <a:solidFill>
                  <a:schemeClr val="tx1"/>
                </a:solidFill>
                <a:latin typeface="Arial" charset="0"/>
                <a:ea typeface="华文新魏" charset="0"/>
                <a:cs typeface="华文新魏" charset="0"/>
              </a:defRPr>
            </a:lvl1pPr>
            <a:lvl2pPr marL="742950" indent="-285750" eaLnBrk="0" hangingPunct="0">
              <a:defRPr kumimoji="1">
                <a:solidFill>
                  <a:schemeClr val="tx1"/>
                </a:solidFill>
                <a:latin typeface="Arial" charset="0"/>
                <a:ea typeface="华文新魏" charset="0"/>
                <a:cs typeface="华文新魏" charset="0"/>
              </a:defRPr>
            </a:lvl2pPr>
            <a:lvl3pPr marL="1143000" indent="-228600" eaLnBrk="0" hangingPunct="0">
              <a:defRPr kumimoji="1">
                <a:solidFill>
                  <a:schemeClr val="tx1"/>
                </a:solidFill>
                <a:latin typeface="Arial" charset="0"/>
                <a:ea typeface="华文新魏" charset="0"/>
                <a:cs typeface="华文新魏" charset="0"/>
              </a:defRPr>
            </a:lvl3pPr>
            <a:lvl4pPr marL="1600200" indent="-228600" eaLnBrk="0" hangingPunct="0">
              <a:defRPr kumimoji="1">
                <a:solidFill>
                  <a:schemeClr val="tx1"/>
                </a:solidFill>
                <a:latin typeface="Arial" charset="0"/>
                <a:ea typeface="华文新魏" charset="0"/>
                <a:cs typeface="华文新魏" charset="0"/>
              </a:defRPr>
            </a:lvl4pPr>
            <a:lvl5pPr marL="2057400" indent="-228600" eaLnBrk="0" hangingPunct="0">
              <a:defRPr kumimoji="1">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9pPr>
          </a:lstStyle>
          <a:p>
            <a:pPr algn="l" eaLnBrk="1" hangingPunct="1">
              <a:lnSpc>
                <a:spcPct val="140000"/>
              </a:lnSpc>
            </a:pPr>
            <a:r>
              <a:rPr lang="en-AU" altLang="zh-CN" dirty="0">
                <a:latin typeface="Abadi MT Condensed Extra Bold"/>
                <a:ea typeface="宋体" charset="0"/>
                <a:cs typeface="Abadi MT Condensed Extra Bold"/>
              </a:rPr>
              <a:t>RAILWAY MAINTENANCE VEHICLE</a:t>
            </a:r>
            <a:endParaRPr lang="zh-CN" altLang="en-US" dirty="0">
              <a:latin typeface="Abadi MT Condensed Extra Bold"/>
              <a:ea typeface="宋体" charset="0"/>
              <a:cs typeface="Abadi MT Condensed Extra Bold"/>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460" y="0"/>
            <a:ext cx="8102540" cy="1112627"/>
          </a:xfrm>
          <a:prstGeom prst="rect">
            <a:avLst/>
          </a:prstGeom>
          <a:effectLst>
            <a:reflection stA="67000" endPos="10000" dir="5400000" sy="-100000" algn="bl" rotWithShape="0"/>
          </a:effectLst>
        </p:spPr>
      </p:pic>
      <p:sp>
        <p:nvSpPr>
          <p:cNvPr id="14" name="Rectangle 13"/>
          <p:cNvSpPr/>
          <p:nvPr/>
        </p:nvSpPr>
        <p:spPr>
          <a:xfrm>
            <a:off x="1043296" y="1304584"/>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pic>
        <p:nvPicPr>
          <p:cNvPr id="2" name="Picture 1" descr="6531709774805_.pic.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7107" y="2132408"/>
            <a:ext cx="3336893" cy="3293906"/>
          </a:xfrm>
          <a:prstGeom prst="rect">
            <a:avLst/>
          </a:prstGeom>
        </p:spPr>
      </p:pic>
      <p:pic>
        <p:nvPicPr>
          <p:cNvPr id="3" name="Picture 2" descr="6541709774861_.pic.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14710" y="2132408"/>
            <a:ext cx="3333063" cy="3290125"/>
          </a:xfrm>
          <a:prstGeom prst="rect">
            <a:avLst/>
          </a:prstGeom>
        </p:spPr>
      </p:pic>
    </p:spTree>
    <p:extLst>
      <p:ext uri="{BB962C8B-B14F-4D97-AF65-F5344CB8AC3E}">
        <p14:creationId xmlns:p14="http://schemas.microsoft.com/office/powerpoint/2010/main" val="2770076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SNV3038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5044" y="1824250"/>
            <a:ext cx="3384621" cy="2133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descr="图片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3518" y="1824250"/>
            <a:ext cx="2747169" cy="2144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5884345" y="4015868"/>
            <a:ext cx="2919975" cy="461665"/>
          </a:xfrm>
          <a:prstGeom prst="rect">
            <a:avLst/>
          </a:prstGeom>
          <a:noFill/>
          <a:ln w="9525" algn="ctr">
            <a:noFill/>
            <a:miter lim="800000"/>
            <a:headEnd/>
            <a:tailEnd/>
          </a:ln>
        </p:spPr>
        <p:txBody>
          <a:bodyPr wrap="square">
            <a:spAutoFit/>
          </a:bodyPr>
          <a:lstStyle>
            <a:lvl1pPr eaLnBrk="0" hangingPunct="0">
              <a:defRPr kumimoji="1">
                <a:solidFill>
                  <a:schemeClr val="tx1"/>
                </a:solidFill>
                <a:latin typeface="Arial" charset="0"/>
                <a:ea typeface="华文新魏" charset="0"/>
                <a:cs typeface="华文新魏" charset="0"/>
              </a:defRPr>
            </a:lvl1pPr>
            <a:lvl2pPr marL="742950" indent="-285750" eaLnBrk="0" hangingPunct="0">
              <a:defRPr kumimoji="1">
                <a:solidFill>
                  <a:schemeClr val="tx1"/>
                </a:solidFill>
                <a:latin typeface="Arial" charset="0"/>
                <a:ea typeface="华文新魏" charset="0"/>
                <a:cs typeface="华文新魏" charset="0"/>
              </a:defRPr>
            </a:lvl2pPr>
            <a:lvl3pPr marL="1143000" indent="-228600" eaLnBrk="0" hangingPunct="0">
              <a:defRPr kumimoji="1">
                <a:solidFill>
                  <a:schemeClr val="tx1"/>
                </a:solidFill>
                <a:latin typeface="Arial" charset="0"/>
                <a:ea typeface="华文新魏" charset="0"/>
                <a:cs typeface="华文新魏" charset="0"/>
              </a:defRPr>
            </a:lvl3pPr>
            <a:lvl4pPr marL="1600200" indent="-228600" eaLnBrk="0" hangingPunct="0">
              <a:defRPr kumimoji="1">
                <a:solidFill>
                  <a:schemeClr val="tx1"/>
                </a:solidFill>
                <a:latin typeface="Arial" charset="0"/>
                <a:ea typeface="华文新魏" charset="0"/>
                <a:cs typeface="华文新魏" charset="0"/>
              </a:defRPr>
            </a:lvl4pPr>
            <a:lvl5pPr marL="2057400" indent="-228600" eaLnBrk="0" hangingPunct="0">
              <a:defRPr kumimoji="1">
                <a:solidFill>
                  <a:schemeClr val="tx1"/>
                </a:solidFill>
                <a:latin typeface="Arial" charset="0"/>
                <a:ea typeface="华文新魏" charset="0"/>
                <a:cs typeface="华文新魏" charset="0"/>
              </a:defRPr>
            </a:lvl5pPr>
            <a:lvl6pPr marL="25146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6pPr>
            <a:lvl7pPr marL="29718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7pPr>
            <a:lvl8pPr marL="34290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8pPr>
            <a:lvl9pPr marL="3886200" indent="-228600" algn="ctr" eaLnBrk="0" fontAlgn="base" hangingPunct="0">
              <a:spcBef>
                <a:spcPct val="50000"/>
              </a:spcBef>
              <a:spcAft>
                <a:spcPct val="0"/>
              </a:spcAft>
              <a:defRPr kumimoji="1">
                <a:solidFill>
                  <a:schemeClr val="tx1"/>
                </a:solidFill>
                <a:latin typeface="Arial" charset="0"/>
                <a:ea typeface="华文新魏" charset="0"/>
                <a:cs typeface="华文新魏" charset="0"/>
              </a:defRPr>
            </a:lvl9pPr>
          </a:lstStyle>
          <a:p>
            <a:pPr eaLnBrk="1" hangingPunct="1">
              <a:lnSpc>
                <a:spcPct val="140000"/>
              </a:lnSpc>
            </a:pPr>
            <a:r>
              <a:rPr lang="en-US" dirty="0">
                <a:latin typeface="Abadi MT Condensed Extra Bold"/>
                <a:cs typeface="Abadi MT Condensed Extra Bold"/>
              </a:rPr>
              <a:t>HOISTING MACHINE</a:t>
            </a:r>
            <a:endParaRPr lang="zh-CN" altLang="en-US" dirty="0">
              <a:latin typeface="Abadi MT Condensed Extra Bold"/>
              <a:ea typeface="宋体" charset="0"/>
              <a:cs typeface="Abadi MT Condensed Extra Bold"/>
            </a:endParaRPr>
          </a:p>
        </p:txBody>
      </p:sp>
      <p:sp>
        <p:nvSpPr>
          <p:cNvPr id="12" name="TextBox 11"/>
          <p:cNvSpPr txBox="1"/>
          <p:nvPr/>
        </p:nvSpPr>
        <p:spPr>
          <a:xfrm>
            <a:off x="1559910" y="4062035"/>
            <a:ext cx="2994888" cy="369332"/>
          </a:xfrm>
          <a:prstGeom prst="rect">
            <a:avLst/>
          </a:prstGeom>
          <a:noFill/>
        </p:spPr>
        <p:txBody>
          <a:bodyPr wrap="square" rtlCol="0">
            <a:spAutoFit/>
          </a:bodyPr>
          <a:lstStyle/>
          <a:p>
            <a:r>
              <a:rPr lang="en-US" altLang="zh-CN" dirty="0">
                <a:latin typeface="Abadi MT Condensed Extra Bold"/>
                <a:cs typeface="Abadi MT Condensed Extra Bold"/>
              </a:rPr>
              <a:t>EMERGENCY POWER TRUCK</a:t>
            </a:r>
            <a:endParaRPr lang="en-US" dirty="0">
              <a:latin typeface="Abadi MT Condensed Extra Bold"/>
              <a:cs typeface="Abadi MT Condensed Extra Bold"/>
            </a:endParaRPr>
          </a:p>
        </p:txBody>
      </p:sp>
      <p:pic>
        <p:nvPicPr>
          <p:cNvPr id="11" name="Picture 10" descr="展会旗1.psd"/>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2930263" y="2930264"/>
            <a:ext cx="6903819" cy="1043293"/>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1460" y="0"/>
            <a:ext cx="8102540" cy="1112627"/>
          </a:xfrm>
          <a:prstGeom prst="rect">
            <a:avLst/>
          </a:prstGeom>
          <a:effectLst>
            <a:reflection stA="67000" endPos="10000" dir="5400000" sy="-100000" algn="bl" rotWithShape="0"/>
          </a:effectLst>
        </p:spPr>
      </p:pic>
      <p:sp>
        <p:nvSpPr>
          <p:cNvPr id="14" name="Rectangle 13"/>
          <p:cNvSpPr/>
          <p:nvPr/>
        </p:nvSpPr>
        <p:spPr>
          <a:xfrm>
            <a:off x="1043296" y="1304584"/>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pic>
        <p:nvPicPr>
          <p:cNvPr id="15" name="Picture 1">
            <a:extLst>
              <a:ext uri="{FF2B5EF4-FFF2-40B4-BE49-F238E27FC236}">
                <a16:creationId xmlns:a16="http://schemas.microsoft.com/office/drawing/2014/main" id="{F2A8FC13-DB9B-7345-A704-FB8027950DF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46258" y="4477533"/>
            <a:ext cx="4173313" cy="2346227"/>
          </a:xfrm>
          <a:prstGeom prst="rect">
            <a:avLst/>
          </a:prstGeom>
        </p:spPr>
      </p:pic>
    </p:spTree>
    <p:extLst>
      <p:ext uri="{BB962C8B-B14F-4D97-AF65-F5344CB8AC3E}">
        <p14:creationId xmlns:p14="http://schemas.microsoft.com/office/powerpoint/2010/main" val="2804199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0332" y="9527"/>
            <a:ext cx="8077200" cy="1114425"/>
          </a:xfrm>
          <a:prstGeom prst="rect">
            <a:avLst/>
          </a:prstGeom>
          <a:effectLst>
            <a:reflection stA="67000" endPos="10000" dir="5400000" sy="-100000" algn="bl" rotWithShape="0"/>
          </a:effectLst>
        </p:spPr>
      </p:pic>
      <p:sp>
        <p:nvSpPr>
          <p:cNvPr id="7" name="Rectangle 6"/>
          <p:cNvSpPr/>
          <p:nvPr/>
        </p:nvSpPr>
        <p:spPr>
          <a:xfrm>
            <a:off x="1040332" y="1433785"/>
            <a:ext cx="669036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AU" altLang="zh-CN" sz="2000" dirty="0">
                <a:solidFill>
                  <a:prstClr val="black"/>
                </a:solidFill>
                <a:latin typeface="方正黑体简体" pitchFamily="65" charset="-122"/>
                <a:ea typeface="方正黑体简体" pitchFamily="65" charset="-122"/>
                <a:cs typeface="Abadi MT Condensed Extra Bold"/>
              </a:rPr>
              <a:t>ABOUT HUAXUN EMERGENCY EQUIPMENT</a:t>
            </a:r>
            <a:endParaRPr lang="zh-CN" altLang="en-US" sz="2000" dirty="0">
              <a:solidFill>
                <a:prstClr val="black"/>
              </a:solidFill>
              <a:latin typeface="方正黑体简体" pitchFamily="65" charset="-122"/>
              <a:ea typeface="方正黑体简体" pitchFamily="65" charset="-122"/>
              <a:cs typeface="Abadi MT Condensed Extra Bold"/>
            </a:endParaRPr>
          </a:p>
        </p:txBody>
      </p:sp>
      <p:sp>
        <p:nvSpPr>
          <p:cNvPr id="11" name="副标题 2"/>
          <p:cNvSpPr txBox="1">
            <a:spLocks/>
          </p:cNvSpPr>
          <p:nvPr/>
        </p:nvSpPr>
        <p:spPr>
          <a:xfrm>
            <a:off x="989690" y="1776732"/>
            <a:ext cx="3001739" cy="481275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150000"/>
              </a:lnSpc>
            </a:pPr>
            <a:r>
              <a:rPr lang="en-US" altLang="zh-CN" sz="1100" dirty="0" err="1">
                <a:solidFill>
                  <a:schemeClr val="tx1"/>
                </a:solidFill>
                <a:latin typeface="Arial" panose="020B0604020202020204" pitchFamily="34" charset="0"/>
                <a:cs typeface="Arial" panose="020B0604020202020204" pitchFamily="34" charset="0"/>
              </a:rPr>
              <a:t>Huaxun</a:t>
            </a:r>
            <a:r>
              <a:rPr lang="en-US" altLang="zh-CN" sz="1100" dirty="0">
                <a:solidFill>
                  <a:schemeClr val="tx1"/>
                </a:solidFill>
                <a:latin typeface="Arial" panose="020B0604020202020204" pitchFamily="34" charset="0"/>
                <a:cs typeface="Arial" panose="020B0604020202020204" pitchFamily="34" charset="0"/>
              </a:rPr>
              <a:t> Emergency Equipment Co., Ltd. A sister company of </a:t>
            </a:r>
            <a:r>
              <a:rPr lang="en-US" altLang="zh-CN" sz="1100" dirty="0" err="1">
                <a:solidFill>
                  <a:schemeClr val="tx1"/>
                </a:solidFill>
                <a:latin typeface="Arial" panose="020B0604020202020204" pitchFamily="34" charset="0"/>
                <a:cs typeface="Arial" panose="020B0604020202020204" pitchFamily="34" charset="0"/>
              </a:rPr>
              <a:t>Baifa</a:t>
            </a:r>
            <a:r>
              <a:rPr lang="en-US" altLang="zh-CN" sz="1100" dirty="0">
                <a:solidFill>
                  <a:schemeClr val="tx1"/>
                </a:solidFill>
                <a:latin typeface="Arial" panose="020B0604020202020204" pitchFamily="34" charset="0"/>
                <a:cs typeface="Arial" panose="020B0604020202020204" pitchFamily="34" charset="0"/>
              </a:rPr>
              <a:t> is mainly engaged in emergency drainage equipment, is a flood prevention and rescue as its own responsibility, taking into account other emergency equipment of science and technology enterprises.</a:t>
            </a:r>
          </a:p>
          <a:p>
            <a:pPr algn="l">
              <a:lnSpc>
                <a:spcPct val="150000"/>
              </a:lnSpc>
            </a:pPr>
            <a:endParaRPr lang="en-US" altLang="zh-CN" sz="1100" dirty="0">
              <a:solidFill>
                <a:schemeClr val="tx1"/>
              </a:solidFill>
              <a:latin typeface="Arial" panose="020B0604020202020204" pitchFamily="34" charset="0"/>
              <a:cs typeface="Arial" panose="020B0604020202020204" pitchFamily="34" charset="0"/>
            </a:endParaRPr>
          </a:p>
          <a:p>
            <a:pPr algn="l">
              <a:lnSpc>
                <a:spcPct val="150000"/>
              </a:lnSpc>
            </a:pPr>
            <a:r>
              <a:rPr lang="en-US" altLang="zh-CN" sz="1100" dirty="0">
                <a:solidFill>
                  <a:schemeClr val="tx1"/>
                </a:solidFill>
                <a:latin typeface="Arial" panose="020B0604020202020204" pitchFamily="34" charset="0"/>
                <a:cs typeface="Arial" panose="020B0604020202020204" pitchFamily="34" charset="0"/>
              </a:rPr>
              <a:t>2012 </a:t>
            </a:r>
            <a:r>
              <a:rPr lang="en-US" altLang="zh-CN" sz="1100" dirty="0" err="1">
                <a:solidFill>
                  <a:schemeClr val="tx1"/>
                </a:solidFill>
                <a:latin typeface="Arial" panose="020B0604020202020204" pitchFamily="34" charset="0"/>
                <a:cs typeface="Arial" panose="020B0604020202020204" pitchFamily="34" charset="0"/>
              </a:rPr>
              <a:t>developped</a:t>
            </a:r>
            <a:r>
              <a:rPr lang="en-US" altLang="zh-CN" sz="1100" dirty="0">
                <a:solidFill>
                  <a:schemeClr val="tx1"/>
                </a:solidFill>
                <a:latin typeface="Arial" panose="020B0604020202020204" pitchFamily="34" charset="0"/>
                <a:cs typeface="Arial" panose="020B0604020202020204" pitchFamily="34" charset="0"/>
              </a:rPr>
              <a:t> a leading "large-flow portable emergency rescue submersible electric pump" in China, and the "drainage rescue vehicle" equipped with the pump overcame the weaknesses of similar products such as bulky, poor applicability and small displacement, and had the advantages of large displacement, flexible and convenient, and ultra-high applicability, and quickly pushed it to the national market</a:t>
            </a:r>
          </a:p>
        </p:txBody>
      </p:sp>
      <p:pic>
        <p:nvPicPr>
          <p:cNvPr id="9" name="Picture 8"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3225" y="2930263"/>
            <a:ext cx="6903819" cy="1043293"/>
          </a:xfrm>
          <a:prstGeom prst="rect">
            <a:avLst/>
          </a:prstGeom>
        </p:spPr>
      </p:pic>
      <p:pic>
        <p:nvPicPr>
          <p:cNvPr id="4" name="图片 3">
            <a:extLst>
              <a:ext uri="{FF2B5EF4-FFF2-40B4-BE49-F238E27FC236}">
                <a16:creationId xmlns:a16="http://schemas.microsoft.com/office/drawing/2014/main" id="{E8B9BF2B-3771-4083-9976-AFFDD63B75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0359" y="4338775"/>
            <a:ext cx="3001739" cy="2001159"/>
          </a:xfrm>
          <a:prstGeom prst="rect">
            <a:avLst/>
          </a:prstGeom>
        </p:spPr>
      </p:pic>
      <p:pic>
        <p:nvPicPr>
          <p:cNvPr id="6" name="图片 5">
            <a:extLst>
              <a:ext uri="{FF2B5EF4-FFF2-40B4-BE49-F238E27FC236}">
                <a16:creationId xmlns:a16="http://schemas.microsoft.com/office/drawing/2014/main" id="{D2B39BAC-2003-45EC-BD59-739CAE0B9B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1429" y="1809979"/>
            <a:ext cx="2939143" cy="1651548"/>
          </a:xfrm>
          <a:prstGeom prst="rect">
            <a:avLst/>
          </a:prstGeom>
        </p:spPr>
      </p:pic>
      <p:pic>
        <p:nvPicPr>
          <p:cNvPr id="12" name="图片 11">
            <a:extLst>
              <a:ext uri="{FF2B5EF4-FFF2-40B4-BE49-F238E27FC236}">
                <a16:creationId xmlns:a16="http://schemas.microsoft.com/office/drawing/2014/main" id="{1EB3EC7C-71A8-44B2-869B-00D3A10A7E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42663" y="2846345"/>
            <a:ext cx="2576067" cy="1447530"/>
          </a:xfrm>
          <a:prstGeom prst="rect">
            <a:avLst/>
          </a:prstGeom>
        </p:spPr>
      </p:pic>
      <p:pic>
        <p:nvPicPr>
          <p:cNvPr id="15" name="图片 14">
            <a:extLst>
              <a:ext uri="{FF2B5EF4-FFF2-40B4-BE49-F238E27FC236}">
                <a16:creationId xmlns:a16="http://schemas.microsoft.com/office/drawing/2014/main" id="{ADDF0323-9974-4CFD-B773-3A8694C3F2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80331" y="4760686"/>
            <a:ext cx="2438399" cy="1828800"/>
          </a:xfrm>
          <a:prstGeom prst="rect">
            <a:avLst/>
          </a:prstGeom>
        </p:spPr>
      </p:pic>
    </p:spTree>
    <p:extLst>
      <p:ext uri="{BB962C8B-B14F-4D97-AF65-F5344CB8AC3E}">
        <p14:creationId xmlns:p14="http://schemas.microsoft.com/office/powerpoint/2010/main" val="31660485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展会旗1.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0263" y="2930264"/>
            <a:ext cx="6903819" cy="1043293"/>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1460" y="0"/>
            <a:ext cx="8102540" cy="1112627"/>
          </a:xfrm>
          <a:prstGeom prst="rect">
            <a:avLst/>
          </a:prstGeom>
          <a:effectLst>
            <a:reflection stA="67000" endPos="10000" dir="5400000" sy="-100000" algn="bl" rotWithShape="0"/>
          </a:effectLst>
        </p:spPr>
      </p:pic>
      <p:sp>
        <p:nvSpPr>
          <p:cNvPr id="14" name="Rectangle 13"/>
          <p:cNvSpPr/>
          <p:nvPr/>
        </p:nvSpPr>
        <p:spPr>
          <a:xfrm>
            <a:off x="1043296" y="1304584"/>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pic>
        <p:nvPicPr>
          <p:cNvPr id="3" name="Picture 2">
            <a:extLst>
              <a:ext uri="{FF2B5EF4-FFF2-40B4-BE49-F238E27FC236}">
                <a16:creationId xmlns:a16="http://schemas.microsoft.com/office/drawing/2014/main" id="{5F6A9E43-0635-0343-BA46-84379A916A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483" y="3407648"/>
            <a:ext cx="4063163" cy="3046853"/>
          </a:xfrm>
          <a:prstGeom prst="rect">
            <a:avLst/>
          </a:prstGeom>
        </p:spPr>
      </p:pic>
      <p:pic>
        <p:nvPicPr>
          <p:cNvPr id="5" name="Picture 4">
            <a:extLst>
              <a:ext uri="{FF2B5EF4-FFF2-40B4-BE49-F238E27FC236}">
                <a16:creationId xmlns:a16="http://schemas.microsoft.com/office/drawing/2014/main" id="{DD76A171-A73B-924E-BABC-F041309490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1013" y="3407648"/>
            <a:ext cx="4323917" cy="3046853"/>
          </a:xfrm>
          <a:prstGeom prst="rect">
            <a:avLst/>
          </a:prstGeom>
        </p:spPr>
      </p:pic>
      <p:sp>
        <p:nvSpPr>
          <p:cNvPr id="15" name="TextBox 14">
            <a:extLst>
              <a:ext uri="{FF2B5EF4-FFF2-40B4-BE49-F238E27FC236}">
                <a16:creationId xmlns:a16="http://schemas.microsoft.com/office/drawing/2014/main" id="{E1E851B2-FA77-0C45-B214-E386393A79B7}"/>
              </a:ext>
            </a:extLst>
          </p:cNvPr>
          <p:cNvSpPr txBox="1"/>
          <p:nvPr/>
        </p:nvSpPr>
        <p:spPr>
          <a:xfrm>
            <a:off x="3595286" y="2335304"/>
            <a:ext cx="2994888" cy="646331"/>
          </a:xfrm>
          <a:prstGeom prst="rect">
            <a:avLst/>
          </a:prstGeom>
          <a:noFill/>
        </p:spPr>
        <p:txBody>
          <a:bodyPr wrap="square" rtlCol="0">
            <a:spAutoFit/>
          </a:bodyPr>
          <a:lstStyle/>
          <a:p>
            <a:r>
              <a:rPr lang="en-US" altLang="zh-CN" dirty="0">
                <a:latin typeface="Abadi MT Condensed Extra Bold"/>
                <a:cs typeface="Abadi MT Condensed Extra Bold"/>
              </a:rPr>
              <a:t>EMISSION AFTER TREATMENT: SCR DPF</a:t>
            </a:r>
            <a:endParaRPr lang="en-US" dirty="0">
              <a:latin typeface="Abadi MT Condensed Extra Bold"/>
              <a:cs typeface="Abadi MT Condensed Extra Bold"/>
            </a:endParaRPr>
          </a:p>
        </p:txBody>
      </p:sp>
    </p:spTree>
    <p:extLst>
      <p:ext uri="{BB962C8B-B14F-4D97-AF65-F5344CB8AC3E}">
        <p14:creationId xmlns:p14="http://schemas.microsoft.com/office/powerpoint/2010/main" val="936496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IMG_14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1397" y="3024631"/>
            <a:ext cx="3523254" cy="2714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7556" y="3024631"/>
            <a:ext cx="3694195" cy="2599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10" name="Text Box 10"/>
          <p:cNvSpPr txBox="1">
            <a:spLocks noChangeArrowheads="1"/>
          </p:cNvSpPr>
          <p:nvPr/>
        </p:nvSpPr>
        <p:spPr bwMode="auto">
          <a:xfrm>
            <a:off x="3873701" y="1988336"/>
            <a:ext cx="2649526" cy="461665"/>
          </a:xfrm>
          <a:prstGeom prst="rect">
            <a:avLst/>
          </a:prstGeom>
          <a:noFill/>
          <a:ln w="9525" algn="ctr">
            <a:noFill/>
            <a:miter lim="800000"/>
            <a:headEnd/>
            <a:tailEnd/>
          </a:ln>
        </p:spPr>
        <p:txBody>
          <a:bodyPr wrap="square">
            <a:spAutoFit/>
          </a:bodyPr>
          <a:lstStyle/>
          <a:p>
            <a:pPr>
              <a:lnSpc>
                <a:spcPct val="140000"/>
              </a:lnSpc>
              <a:defRPr/>
            </a:pPr>
            <a:r>
              <a:rPr lang="en-US" dirty="0">
                <a:latin typeface="Abadi MT Condensed Extra Bold"/>
                <a:cs typeface="Abadi MT Condensed Extra Bold"/>
              </a:rPr>
              <a:t>CRUSHING MACHINE</a:t>
            </a:r>
            <a:endParaRPr lang="zh-CN" altLang="en-US" dirty="0">
              <a:latin typeface="Abadi MT Condensed Extra Bold"/>
              <a:cs typeface="Abadi MT Condensed Extra Bold"/>
            </a:endParaRPr>
          </a:p>
        </p:txBody>
      </p:sp>
      <p:pic>
        <p:nvPicPr>
          <p:cNvPr id="11" name="Picture 10" descr="展会旗1.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930263" y="2930264"/>
            <a:ext cx="6903819" cy="104329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294" y="0"/>
            <a:ext cx="8102540" cy="1112627"/>
          </a:xfrm>
          <a:prstGeom prst="rect">
            <a:avLst/>
          </a:prstGeom>
          <a:effectLst>
            <a:reflection stA="67000" endPos="10000" dir="5400000" sy="-100000" algn="bl" rotWithShape="0"/>
          </a:effectLst>
        </p:spPr>
      </p:pic>
      <p:sp>
        <p:nvSpPr>
          <p:cNvPr id="13" name="Rectangle 12"/>
          <p:cNvSpPr/>
          <p:nvPr/>
        </p:nvSpPr>
        <p:spPr>
          <a:xfrm>
            <a:off x="1043296" y="1304584"/>
            <a:ext cx="7635435" cy="327709"/>
          </a:xfrm>
          <a:prstGeom prst="rect">
            <a:avLst/>
          </a:prstGeom>
          <a:gradFill flip="none" rotWithShape="1">
            <a:gsLst>
              <a:gs pos="0">
                <a:schemeClr val="accent3">
                  <a:lumMod val="60000"/>
                  <a:lumOff val="40000"/>
                </a:schemeClr>
              </a:gs>
              <a:gs pos="100000">
                <a:srgbClr val="FFFFFF">
                  <a:alpha val="5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effectLst>
                  <a:outerShdw blurRad="38100" dist="38100" dir="2700000" algn="tl">
                    <a:srgbClr val="000000">
                      <a:alpha val="43137"/>
                    </a:srgbClr>
                  </a:outerShdw>
                </a:effectLst>
                <a:latin typeface="Abadi MT Condensed Extra Bold"/>
                <a:cs typeface="Abadi MT Condensed Extra Bold"/>
              </a:rPr>
              <a:t>CUSTOMIZED POWER</a:t>
            </a:r>
            <a:endParaRPr lang="en-US" sz="2000" dirty="0">
              <a:solidFill>
                <a:srgbClr val="62A234"/>
              </a:solidFill>
              <a:effectLst>
                <a:outerShdw blurRad="38100" dist="38100" dir="2700000" algn="tl">
                  <a:srgbClr val="000000">
                    <a:alpha val="43137"/>
                  </a:srgbClr>
                </a:outerShdw>
              </a:effectLst>
              <a:latin typeface="Abadi MT Condensed Extra Bold"/>
              <a:cs typeface="Abadi MT Condensed Extra Bold"/>
            </a:endParaRPr>
          </a:p>
        </p:txBody>
      </p:sp>
    </p:spTree>
    <p:extLst>
      <p:ext uri="{BB962C8B-B14F-4D97-AF65-F5344CB8AC3E}">
        <p14:creationId xmlns:p14="http://schemas.microsoft.com/office/powerpoint/2010/main" val="2062404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7515"/>
            <a:ext cx="4776716" cy="1569660"/>
          </a:xfrm>
          <a:prstGeom prst="rect">
            <a:avLst/>
          </a:prstGeom>
          <a:noFill/>
        </p:spPr>
        <p:txBody>
          <a:bodyPr wrap="square" rtlCol="0">
            <a:spAutoFit/>
          </a:bodyPr>
          <a:lstStyle/>
          <a:p>
            <a:r>
              <a:rPr lang="en-US" altLang="zh-CN" sz="3200" dirty="0">
                <a:solidFill>
                  <a:srgbClr val="A6A6A6"/>
                </a:solidFill>
                <a:latin typeface="Abadi MT Condensed Extra Bold"/>
                <a:cs typeface="Abadi MT Condensed Extra Bold"/>
              </a:rPr>
              <a:t>FOLLOW US ON:</a:t>
            </a:r>
          </a:p>
          <a:p>
            <a:endParaRPr lang="en-US" altLang="zh-CN" sz="3200" dirty="0">
              <a:latin typeface="Abadi MT Condensed Extra Bold"/>
              <a:cs typeface="Abadi MT Condensed Extra Bold"/>
            </a:endParaRPr>
          </a:p>
          <a:p>
            <a:endParaRPr lang="zh-CN" altLang="en-US" sz="3200" dirty="0">
              <a:latin typeface="Abadi MT Condensed Extra Bold"/>
              <a:cs typeface="Abadi MT Condensed Extra Bold"/>
            </a:endParaRPr>
          </a:p>
        </p:txBody>
      </p:sp>
      <p:cxnSp>
        <p:nvCxnSpPr>
          <p:cNvPr id="5" name="Straight Connector 4"/>
          <p:cNvCxnSpPr/>
          <p:nvPr/>
        </p:nvCxnSpPr>
        <p:spPr>
          <a:xfrm flipH="1">
            <a:off x="692776" y="634970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 name="Picture 1" descr="6341709531494_.pic.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6233" y="47515"/>
            <a:ext cx="3058741" cy="6302188"/>
          </a:xfrm>
          <a:prstGeom prst="rect">
            <a:avLst/>
          </a:prstGeom>
        </p:spPr>
      </p:pic>
      <p:pic>
        <p:nvPicPr>
          <p:cNvPr id="3" name="Picture 2" descr="6321709531490_.pic.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32428"/>
            <a:ext cx="2622334" cy="3798373"/>
          </a:xfrm>
          <a:prstGeom prst="rect">
            <a:avLst/>
          </a:prstGeom>
        </p:spPr>
      </p:pic>
      <p:pic>
        <p:nvPicPr>
          <p:cNvPr id="4" name="Picture 3" descr="6331709531492_.pic.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2506" y="47515"/>
            <a:ext cx="2831494" cy="5694906"/>
          </a:xfrm>
          <a:prstGeom prst="rect">
            <a:avLst/>
          </a:prstGeom>
        </p:spPr>
      </p:pic>
      <p:pic>
        <p:nvPicPr>
          <p:cNvPr id="7" name="Picture 2" descr="C:\Users\Administrator.SC-201903181053\Desktop\资源 6@4x.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
        <p:nvSpPr>
          <p:cNvPr id="8" name="TextBox 7"/>
          <p:cNvSpPr txBox="1"/>
          <p:nvPr/>
        </p:nvSpPr>
        <p:spPr>
          <a:xfrm>
            <a:off x="237066" y="6362531"/>
            <a:ext cx="4539649" cy="369332"/>
          </a:xfrm>
          <a:prstGeom prst="rect">
            <a:avLst/>
          </a:prstGeom>
          <a:noFill/>
        </p:spPr>
        <p:txBody>
          <a:bodyPr wrap="square" rtlCol="0">
            <a:spAutoFit/>
          </a:bodyPr>
          <a:lstStyle/>
          <a:p>
            <a:r>
              <a:rPr lang="en-US" b="1" dirty="0">
                <a:solidFill>
                  <a:srgbClr val="A6A6A6"/>
                </a:solidFill>
              </a:rPr>
              <a:t>FACEBOOK | YOUTUBE | INSTAGRAM</a:t>
            </a:r>
          </a:p>
        </p:txBody>
      </p:sp>
    </p:spTree>
    <p:extLst>
      <p:ext uri="{BB962C8B-B14F-4D97-AF65-F5344CB8AC3E}">
        <p14:creationId xmlns:p14="http://schemas.microsoft.com/office/powerpoint/2010/main" val="24877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p:cNvSpPr/>
          <p:nvPr/>
        </p:nvSpPr>
        <p:spPr>
          <a:xfrm>
            <a:off x="35394" y="1"/>
            <a:ext cx="2261030" cy="1976576"/>
          </a:xfrm>
          <a:prstGeom prst="parallelogram">
            <a:avLst/>
          </a:prstGeom>
          <a:blipFill rotWithShape="1">
            <a:blip r:embed="rId3"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50" dirty="0">
                <a:ln w="13500">
                  <a:solidFill>
                    <a:schemeClr val="accent1">
                      <a:shade val="2500"/>
                      <a:alpha val="6500"/>
                    </a:schemeClr>
                  </a:solidFill>
                  <a:prstDash val="solid"/>
                </a:ln>
                <a:solidFill>
                  <a:srgbClr val="1C6E3B">
                    <a:alpha val="95000"/>
                  </a:srgbClr>
                </a:solidFill>
                <a:effectLst>
                  <a:outerShdw blurRad="60007" dist="200025" dir="15000000" sy="30000" kx="-1800000" algn="bl" rotWithShape="0">
                    <a:prstClr val="black">
                      <a:alpha val="32000"/>
                    </a:prstClr>
                  </a:outerShdw>
                </a:effectLst>
                <a:latin typeface="Times New Roman"/>
                <a:cs typeface="Times New Roman"/>
              </a:rPr>
              <a:t>EST.1992</a:t>
            </a:r>
          </a:p>
        </p:txBody>
      </p:sp>
      <p:sp>
        <p:nvSpPr>
          <p:cNvPr id="8" name="Parallelogram 7"/>
          <p:cNvSpPr/>
          <p:nvPr/>
        </p:nvSpPr>
        <p:spPr>
          <a:xfrm>
            <a:off x="2141763" y="577529"/>
            <a:ext cx="1206864" cy="1399049"/>
          </a:xfrm>
          <a:prstGeom prst="parallelogram">
            <a:avLst/>
          </a:prstGeom>
          <a:blipFill rotWithShape="1">
            <a:blip r:embed="rId4"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13500">
                  <a:solidFill>
                    <a:schemeClr val="accent1">
                      <a:shade val="2500"/>
                      <a:alpha val="6500"/>
                    </a:schemeClr>
                  </a:solidFill>
                  <a:prstDash val="solid"/>
                </a:ln>
                <a:solidFill>
                  <a:schemeClr val="accent1">
                    <a:tint val="3000"/>
                    <a:alpha val="95000"/>
                  </a:schemeClr>
                </a:solidFill>
                <a:effectLst/>
                <a:latin typeface="Times New Roman"/>
                <a:cs typeface="Times New Roman"/>
              </a:rPr>
              <a:t>1998</a:t>
            </a:r>
          </a:p>
        </p:txBody>
      </p:sp>
      <p:sp>
        <p:nvSpPr>
          <p:cNvPr id="9" name="Parallelogram 8"/>
          <p:cNvSpPr/>
          <p:nvPr/>
        </p:nvSpPr>
        <p:spPr>
          <a:xfrm>
            <a:off x="4881384" y="518101"/>
            <a:ext cx="1377537" cy="1458476"/>
          </a:xfrm>
          <a:prstGeom prst="parallelogram">
            <a:avLst/>
          </a:prstGeom>
          <a:blipFill rotWithShape="1">
            <a:blip r:embed="rId5"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50" dirty="0">
                <a:ln w="13500">
                  <a:solidFill>
                    <a:schemeClr val="accent1">
                      <a:shade val="2500"/>
                      <a:alpha val="6500"/>
                    </a:schemeClr>
                  </a:solidFill>
                  <a:prstDash val="solid"/>
                </a:ln>
                <a:solidFill>
                  <a:schemeClr val="accent1">
                    <a:tint val="3000"/>
                    <a:alpha val="95000"/>
                  </a:schemeClr>
                </a:solidFill>
                <a:effectLst>
                  <a:outerShdw blurRad="60007" dist="200025" dir="15000000" sy="30000" kx="-1800000" algn="bl" rotWithShape="0">
                    <a:prstClr val="black">
                      <a:alpha val="32000"/>
                    </a:prstClr>
                  </a:outerShdw>
                </a:effectLst>
                <a:latin typeface="Times New Roman"/>
                <a:cs typeface="Times New Roman"/>
              </a:rPr>
              <a:t>2001</a:t>
            </a:r>
            <a:endParaRPr lang="en-US" sz="2400" b="1" spc="50" dirty="0">
              <a:ln w="13500">
                <a:solidFill>
                  <a:schemeClr val="accent1">
                    <a:shade val="2500"/>
                    <a:alpha val="6500"/>
                  </a:schemeClr>
                </a:solidFill>
                <a:prstDash val="solid"/>
              </a:ln>
              <a:solidFill>
                <a:schemeClr val="bg1">
                  <a:alpha val="95000"/>
                </a:schemeClr>
              </a:solidFill>
              <a:effectLst>
                <a:outerShdw blurRad="60007" dist="200025" dir="15000000" sy="30000" kx="-1800000" algn="bl" rotWithShape="0">
                  <a:prstClr val="black">
                    <a:alpha val="32000"/>
                  </a:prstClr>
                </a:outerShdw>
              </a:effectLst>
              <a:latin typeface="Times New Roman"/>
              <a:cs typeface="Times New Roman"/>
            </a:endParaRPr>
          </a:p>
        </p:txBody>
      </p:sp>
      <p:sp>
        <p:nvSpPr>
          <p:cNvPr id="12" name="TextBox 11"/>
          <p:cNvSpPr txBox="1"/>
          <p:nvPr/>
        </p:nvSpPr>
        <p:spPr>
          <a:xfrm>
            <a:off x="234506" y="2139325"/>
            <a:ext cx="1462916" cy="461665"/>
          </a:xfrm>
          <a:prstGeom prst="rect">
            <a:avLst/>
          </a:prstGeom>
          <a:solidFill>
            <a:schemeClr val="bg1">
              <a:lumMod val="95000"/>
            </a:schemeClr>
          </a:solidFill>
        </p:spPr>
        <p:txBody>
          <a:bodyPr wrap="square" rtlCol="0">
            <a:spAutoFit/>
          </a:bodyPr>
          <a:lstStyle/>
          <a:p>
            <a:pPr algn="ctr"/>
            <a:r>
              <a:rPr lang="en-US" altLang="zh-CN" sz="1200" dirty="0" err="1">
                <a:latin typeface="Times New Roman"/>
                <a:cs typeface="Times New Roman"/>
              </a:rPr>
              <a:t>Baifa</a:t>
            </a:r>
            <a:r>
              <a:rPr lang="en-US" altLang="zh-CN" sz="1200" dirty="0">
                <a:latin typeface="Times New Roman"/>
                <a:cs typeface="Times New Roman"/>
              </a:rPr>
              <a:t> established in </a:t>
            </a:r>
            <a:r>
              <a:rPr lang="en-US" altLang="zh-CN" sz="1200" dirty="0" err="1">
                <a:latin typeface="Times New Roman"/>
                <a:cs typeface="Times New Roman"/>
              </a:rPr>
              <a:t>Yunan</a:t>
            </a:r>
            <a:r>
              <a:rPr lang="en-US" altLang="zh-CN" sz="1200" dirty="0">
                <a:latin typeface="Times New Roman"/>
                <a:cs typeface="Times New Roman"/>
              </a:rPr>
              <a:t> Province.</a:t>
            </a:r>
            <a:endParaRPr lang="en-US" sz="1200" dirty="0">
              <a:latin typeface="Times New Roman"/>
              <a:cs typeface="Times New Roman"/>
            </a:endParaRPr>
          </a:p>
        </p:txBody>
      </p:sp>
      <p:sp>
        <p:nvSpPr>
          <p:cNvPr id="15" name="TextBox 14"/>
          <p:cNvSpPr txBox="1"/>
          <p:nvPr/>
        </p:nvSpPr>
        <p:spPr>
          <a:xfrm>
            <a:off x="4844083" y="2151193"/>
            <a:ext cx="1414836" cy="461665"/>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Relocated factory plant to Wuxi.</a:t>
            </a:r>
          </a:p>
        </p:txBody>
      </p:sp>
      <p:sp>
        <p:nvSpPr>
          <p:cNvPr id="16" name="Parallelogram 15"/>
          <p:cNvSpPr/>
          <p:nvPr/>
        </p:nvSpPr>
        <p:spPr>
          <a:xfrm>
            <a:off x="3475980" y="577529"/>
            <a:ext cx="1368105" cy="1399049"/>
          </a:xfrm>
          <a:prstGeom prst="parallelogram">
            <a:avLst/>
          </a:prstGeom>
          <a:blipFill rotWithShape="1">
            <a:blip r:embed="rId6"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13500">
                  <a:solidFill>
                    <a:schemeClr val="accent1">
                      <a:shade val="2500"/>
                      <a:alpha val="6500"/>
                    </a:schemeClr>
                  </a:solidFill>
                  <a:prstDash val="solid"/>
                </a:ln>
                <a:solidFill>
                  <a:schemeClr val="accent1">
                    <a:tint val="3000"/>
                    <a:alpha val="95000"/>
                  </a:schemeClr>
                </a:solidFill>
                <a:effectLst>
                  <a:reflection blurRad="6350" stA="55000" endA="300" endPos="45500" dir="5400000" sy="-100000" algn="bl" rotWithShape="0"/>
                </a:effectLst>
                <a:latin typeface="Times New Roman"/>
                <a:cs typeface="Times New Roman"/>
              </a:rPr>
              <a:t>2001</a:t>
            </a:r>
          </a:p>
        </p:txBody>
      </p:sp>
      <p:sp>
        <p:nvSpPr>
          <p:cNvPr id="17" name="TextBox 16"/>
          <p:cNvSpPr txBox="1"/>
          <p:nvPr/>
        </p:nvSpPr>
        <p:spPr>
          <a:xfrm>
            <a:off x="3324619" y="2151193"/>
            <a:ext cx="1519464" cy="461665"/>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New milestone:</a:t>
            </a:r>
          </a:p>
          <a:p>
            <a:pPr algn="ctr"/>
            <a:r>
              <a:rPr lang="en-US" sz="1200" dirty="0">
                <a:latin typeface="Times New Roman"/>
                <a:cs typeface="Times New Roman"/>
              </a:rPr>
              <a:t> MTU global partner</a:t>
            </a:r>
          </a:p>
        </p:txBody>
      </p:sp>
      <p:sp>
        <p:nvSpPr>
          <p:cNvPr id="14" name="TextBox 13"/>
          <p:cNvSpPr txBox="1"/>
          <p:nvPr/>
        </p:nvSpPr>
        <p:spPr>
          <a:xfrm>
            <a:off x="1933791" y="2139325"/>
            <a:ext cx="1414836" cy="461665"/>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One of the first Volvo </a:t>
            </a:r>
            <a:r>
              <a:rPr lang="en-US" sz="1200" dirty="0" err="1">
                <a:latin typeface="Times New Roman"/>
                <a:cs typeface="Times New Roman"/>
              </a:rPr>
              <a:t>Penta</a:t>
            </a:r>
            <a:r>
              <a:rPr lang="en-US" sz="1200" dirty="0">
                <a:latin typeface="Times New Roman"/>
                <a:cs typeface="Times New Roman"/>
              </a:rPr>
              <a:t> GOEM</a:t>
            </a:r>
          </a:p>
        </p:txBody>
      </p:sp>
      <p:sp>
        <p:nvSpPr>
          <p:cNvPr id="18" name="Parallelogram 17"/>
          <p:cNvSpPr/>
          <p:nvPr/>
        </p:nvSpPr>
        <p:spPr>
          <a:xfrm>
            <a:off x="6400272" y="577529"/>
            <a:ext cx="1368106" cy="1399049"/>
          </a:xfrm>
          <a:prstGeom prst="parallelogram">
            <a:avLst/>
          </a:prstGeom>
          <a:blipFill rotWithShape="1">
            <a:blip r:embed="rId7"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13500">
                  <a:solidFill>
                    <a:schemeClr val="accent1">
                      <a:shade val="2500"/>
                      <a:alpha val="6500"/>
                    </a:schemeClr>
                  </a:solidFill>
                  <a:prstDash val="solid"/>
                </a:ln>
                <a:solidFill>
                  <a:schemeClr val="tx1">
                    <a:alpha val="95000"/>
                  </a:schemeClr>
                </a:solidFill>
                <a:effectLst>
                  <a:reflection blurRad="6350" stA="55000" endA="300" endPos="45500" dir="5400000" sy="-100000" algn="bl" rotWithShape="0"/>
                </a:effectLst>
                <a:latin typeface="Times New Roman"/>
                <a:cs typeface="Times New Roman"/>
              </a:rPr>
              <a:t>2002</a:t>
            </a:r>
          </a:p>
        </p:txBody>
      </p:sp>
      <p:sp>
        <p:nvSpPr>
          <p:cNvPr id="19" name="Parallelogram 18"/>
          <p:cNvSpPr/>
          <p:nvPr/>
        </p:nvSpPr>
        <p:spPr>
          <a:xfrm>
            <a:off x="7768378" y="577529"/>
            <a:ext cx="1273590" cy="1399049"/>
          </a:xfrm>
          <a:prstGeom prst="parallelogram">
            <a:avLst/>
          </a:prstGeom>
          <a:blipFill rotWithShape="1">
            <a:blip r:embed="rId8"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13500">
                  <a:solidFill>
                    <a:schemeClr val="accent1">
                      <a:shade val="2500"/>
                      <a:alpha val="6500"/>
                    </a:schemeClr>
                  </a:solidFill>
                  <a:prstDash val="solid"/>
                </a:ln>
                <a:solidFill>
                  <a:schemeClr val="tx1">
                    <a:alpha val="95000"/>
                  </a:schemeClr>
                </a:solidFill>
                <a:effectLst/>
                <a:latin typeface="Times New Roman"/>
                <a:cs typeface="Times New Roman"/>
              </a:rPr>
              <a:t>2005</a:t>
            </a:r>
          </a:p>
        </p:txBody>
      </p:sp>
      <p:sp>
        <p:nvSpPr>
          <p:cNvPr id="20" name="TextBox 19"/>
          <p:cNvSpPr txBox="1"/>
          <p:nvPr/>
        </p:nvSpPr>
        <p:spPr>
          <a:xfrm>
            <a:off x="6444524" y="2126056"/>
            <a:ext cx="917896" cy="461665"/>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Achieve CE &amp; ISO9001</a:t>
            </a:r>
          </a:p>
        </p:txBody>
      </p:sp>
      <p:sp>
        <p:nvSpPr>
          <p:cNvPr id="21" name="TextBox 20"/>
          <p:cNvSpPr txBox="1"/>
          <p:nvPr/>
        </p:nvSpPr>
        <p:spPr>
          <a:xfrm>
            <a:off x="7327154" y="2142074"/>
            <a:ext cx="1864957" cy="461665"/>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Moved to 50000m</a:t>
            </a:r>
            <a:r>
              <a:rPr lang="en-US" sz="1200" baseline="30000" dirty="0">
                <a:latin typeface="Times New Roman"/>
                <a:cs typeface="Times New Roman"/>
              </a:rPr>
              <a:t>2</a:t>
            </a:r>
            <a:r>
              <a:rPr lang="en-US" sz="1200" dirty="0">
                <a:latin typeface="Times New Roman"/>
                <a:cs typeface="Times New Roman"/>
              </a:rPr>
              <a:t> new plant. Achieve ISO14001</a:t>
            </a:r>
          </a:p>
        </p:txBody>
      </p:sp>
      <p:sp>
        <p:nvSpPr>
          <p:cNvPr id="22" name="Parallelogram 21"/>
          <p:cNvSpPr/>
          <p:nvPr/>
        </p:nvSpPr>
        <p:spPr>
          <a:xfrm>
            <a:off x="221524" y="2803960"/>
            <a:ext cx="1324529" cy="1399049"/>
          </a:xfrm>
          <a:prstGeom prst="parallelogram">
            <a:avLst/>
          </a:prstGeom>
          <a:blipFill rotWithShape="1">
            <a:blip r:embed="rId9"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13500">
                  <a:solidFill>
                    <a:schemeClr val="accent1">
                      <a:shade val="2500"/>
                      <a:alpha val="6500"/>
                    </a:schemeClr>
                  </a:solidFill>
                  <a:prstDash val="solid"/>
                </a:ln>
                <a:solidFill>
                  <a:schemeClr val="bg1">
                    <a:alpha val="95000"/>
                  </a:schemeClr>
                </a:solidFill>
                <a:effectLst/>
                <a:latin typeface="Times New Roman"/>
                <a:cs typeface="Times New Roman"/>
              </a:rPr>
              <a:t>2006</a:t>
            </a:r>
          </a:p>
        </p:txBody>
      </p:sp>
      <p:sp>
        <p:nvSpPr>
          <p:cNvPr id="23" name="TextBox 22"/>
          <p:cNvSpPr txBox="1"/>
          <p:nvPr/>
        </p:nvSpPr>
        <p:spPr>
          <a:xfrm>
            <a:off x="58041" y="4258981"/>
            <a:ext cx="1620327" cy="830997"/>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Largest UN procurement. Establish global distributor network</a:t>
            </a:r>
          </a:p>
        </p:txBody>
      </p:sp>
      <p:sp>
        <p:nvSpPr>
          <p:cNvPr id="26" name="Parallelogram 25"/>
          <p:cNvSpPr/>
          <p:nvPr/>
        </p:nvSpPr>
        <p:spPr>
          <a:xfrm>
            <a:off x="1752640" y="2803960"/>
            <a:ext cx="1402730" cy="1399049"/>
          </a:xfrm>
          <a:prstGeom prst="parallelogram">
            <a:avLst/>
          </a:prstGeom>
          <a:blipFill rotWithShape="1">
            <a:blip r:embed="rId10"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50" dirty="0">
                <a:ln w="13500">
                  <a:solidFill>
                    <a:schemeClr val="accent1">
                      <a:shade val="2500"/>
                      <a:alpha val="6500"/>
                    </a:schemeClr>
                  </a:solidFill>
                  <a:prstDash val="solid"/>
                </a:ln>
                <a:solidFill>
                  <a:schemeClr val="accent1">
                    <a:tint val="3000"/>
                    <a:alpha val="95000"/>
                  </a:schemeClr>
                </a:solidFill>
                <a:effectLst>
                  <a:reflection blurRad="6350" stA="55000" endA="300" endPos="45500" dir="5400000" sy="-100000" algn="bl" rotWithShape="0"/>
                </a:effectLst>
                <a:latin typeface="Times New Roman"/>
                <a:cs typeface="Times New Roman"/>
              </a:rPr>
              <a:t>2010</a:t>
            </a:r>
          </a:p>
        </p:txBody>
      </p:sp>
      <p:sp>
        <p:nvSpPr>
          <p:cNvPr id="27" name="TextBox 26"/>
          <p:cNvSpPr txBox="1"/>
          <p:nvPr/>
        </p:nvSpPr>
        <p:spPr>
          <a:xfrm>
            <a:off x="3475980" y="4265337"/>
            <a:ext cx="1476411" cy="830997"/>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Export reach 30m/</a:t>
            </a:r>
            <a:r>
              <a:rPr lang="en-US" sz="1200" dirty="0" err="1">
                <a:latin typeface="Times New Roman"/>
                <a:cs typeface="Times New Roman"/>
              </a:rPr>
              <a:t>yr</a:t>
            </a:r>
            <a:r>
              <a:rPr lang="en-US" sz="1200" dirty="0">
                <a:latin typeface="Times New Roman"/>
                <a:cs typeface="Times New Roman"/>
              </a:rPr>
              <a:t> USD, Export 40% of company sales revenue.</a:t>
            </a:r>
          </a:p>
        </p:txBody>
      </p:sp>
      <p:sp>
        <p:nvSpPr>
          <p:cNvPr id="28" name="Parallelogram 27"/>
          <p:cNvSpPr/>
          <p:nvPr/>
        </p:nvSpPr>
        <p:spPr>
          <a:xfrm>
            <a:off x="3618176" y="2827101"/>
            <a:ext cx="1537433" cy="1367367"/>
          </a:xfrm>
          <a:prstGeom prst="parallelogram">
            <a:avLst/>
          </a:prstGeom>
          <a:blipFill rotWithShape="1">
            <a:blip r:embed="rId11"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spc="50" dirty="0">
              <a:ln w="13500">
                <a:solidFill>
                  <a:schemeClr val="accent1">
                    <a:shade val="2500"/>
                    <a:alpha val="6500"/>
                  </a:schemeClr>
                </a:solidFill>
                <a:prstDash val="solid"/>
              </a:ln>
              <a:solidFill>
                <a:schemeClr val="bg1">
                  <a:alpha val="95000"/>
                </a:schemeClr>
              </a:solidFill>
              <a:latin typeface="Times New Roman"/>
              <a:cs typeface="Times New Roman"/>
            </a:endParaRPr>
          </a:p>
          <a:p>
            <a:pPr algn="ctr"/>
            <a:r>
              <a:rPr lang="en-US" sz="2400" b="1" spc="50" dirty="0">
                <a:ln w="13500">
                  <a:solidFill>
                    <a:schemeClr val="accent1">
                      <a:shade val="2500"/>
                      <a:alpha val="6500"/>
                    </a:schemeClr>
                  </a:solidFill>
                  <a:prstDash val="solid"/>
                </a:ln>
                <a:solidFill>
                  <a:schemeClr val="bg1">
                    <a:alpha val="95000"/>
                  </a:schemeClr>
                </a:solidFill>
                <a:effectLst/>
                <a:latin typeface="Times New Roman"/>
                <a:cs typeface="Times New Roman"/>
              </a:rPr>
              <a:t>2012</a:t>
            </a:r>
          </a:p>
        </p:txBody>
      </p:sp>
      <p:sp>
        <p:nvSpPr>
          <p:cNvPr id="29" name="TextBox 28"/>
          <p:cNvSpPr txBox="1"/>
          <p:nvPr/>
        </p:nvSpPr>
        <p:spPr>
          <a:xfrm>
            <a:off x="1620374" y="4257813"/>
            <a:ext cx="1864957" cy="830997"/>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60 million foreign investment, to establish one of the largest </a:t>
            </a:r>
            <a:r>
              <a:rPr lang="en-US" sz="1200" dirty="0" err="1">
                <a:latin typeface="Times New Roman"/>
                <a:cs typeface="Times New Roman"/>
              </a:rPr>
              <a:t>genset</a:t>
            </a:r>
            <a:r>
              <a:rPr lang="en-US" sz="1200" dirty="0">
                <a:latin typeface="Times New Roman"/>
                <a:cs typeface="Times New Roman"/>
              </a:rPr>
              <a:t> manufacturing plant.</a:t>
            </a:r>
          </a:p>
        </p:txBody>
      </p:sp>
      <p:sp>
        <p:nvSpPr>
          <p:cNvPr id="30" name="Parallelogram 29"/>
          <p:cNvSpPr/>
          <p:nvPr/>
        </p:nvSpPr>
        <p:spPr>
          <a:xfrm>
            <a:off x="5581772" y="2835642"/>
            <a:ext cx="1354297" cy="1390508"/>
          </a:xfrm>
          <a:prstGeom prst="parallelogram">
            <a:avLst/>
          </a:prstGeom>
          <a:blipFill rotWithShape="1">
            <a:blip r:embed="rId12"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spc="50" dirty="0">
              <a:ln w="13500">
                <a:solidFill>
                  <a:schemeClr val="accent1">
                    <a:shade val="2500"/>
                    <a:alpha val="6500"/>
                  </a:schemeClr>
                </a:solidFill>
                <a:prstDash val="solid"/>
              </a:ln>
              <a:solidFill>
                <a:schemeClr val="bg1">
                  <a:alpha val="95000"/>
                </a:schemeClr>
              </a:solidFill>
              <a:latin typeface="Times New Roman"/>
              <a:cs typeface="Times New Roman"/>
            </a:endParaRPr>
          </a:p>
          <a:p>
            <a:pPr algn="ctr"/>
            <a:r>
              <a:rPr lang="en-US" sz="2400" b="1" spc="50" dirty="0">
                <a:ln w="13500">
                  <a:solidFill>
                    <a:schemeClr val="accent1">
                      <a:shade val="2500"/>
                      <a:alpha val="6500"/>
                    </a:schemeClr>
                  </a:solidFill>
                  <a:prstDash val="solid"/>
                </a:ln>
                <a:solidFill>
                  <a:schemeClr val="bg1">
                    <a:alpha val="95000"/>
                  </a:schemeClr>
                </a:solidFill>
                <a:effectLst/>
                <a:latin typeface="Times New Roman"/>
                <a:cs typeface="Times New Roman"/>
              </a:rPr>
              <a:t>2015</a:t>
            </a:r>
          </a:p>
        </p:txBody>
      </p:sp>
      <p:sp>
        <p:nvSpPr>
          <p:cNvPr id="31" name="TextBox 30"/>
          <p:cNvSpPr txBox="1"/>
          <p:nvPr/>
        </p:nvSpPr>
        <p:spPr>
          <a:xfrm>
            <a:off x="4952389" y="4288831"/>
            <a:ext cx="2008852" cy="830997"/>
          </a:xfrm>
          <a:prstGeom prst="rect">
            <a:avLst/>
          </a:prstGeom>
          <a:solidFill>
            <a:schemeClr val="bg1">
              <a:lumMod val="95000"/>
            </a:schemeClr>
          </a:solidFill>
        </p:spPr>
        <p:txBody>
          <a:bodyPr wrap="square" rtlCol="0">
            <a:spAutoFit/>
          </a:bodyPr>
          <a:lstStyle/>
          <a:p>
            <a:pPr algn="ctr"/>
            <a:r>
              <a:rPr lang="en-US" sz="1200" dirty="0">
                <a:latin typeface="Times New Roman"/>
                <a:cs typeface="Times New Roman"/>
              </a:rPr>
              <a:t>New factory fully </a:t>
            </a:r>
            <a:r>
              <a:rPr lang="en-US" sz="1200" dirty="0" err="1">
                <a:latin typeface="Times New Roman"/>
                <a:cs typeface="Times New Roman"/>
              </a:rPr>
              <a:t>operates&amp;achieved</a:t>
            </a:r>
            <a:r>
              <a:rPr lang="en-US" sz="1200" dirty="0">
                <a:latin typeface="Times New Roman"/>
                <a:cs typeface="Times New Roman"/>
              </a:rPr>
              <a:t> ISO 18001. Capable of assemble and test gas &amp; marine </a:t>
            </a:r>
            <a:r>
              <a:rPr lang="en-US" sz="1200" dirty="0" err="1">
                <a:latin typeface="Times New Roman"/>
                <a:cs typeface="Times New Roman"/>
              </a:rPr>
              <a:t>genset</a:t>
            </a:r>
            <a:r>
              <a:rPr lang="en-US" sz="1200" dirty="0">
                <a:latin typeface="Times New Roman"/>
                <a:cs typeface="Times New Roman"/>
              </a:rPr>
              <a:t>. </a:t>
            </a:r>
          </a:p>
        </p:txBody>
      </p:sp>
      <p:sp>
        <p:nvSpPr>
          <p:cNvPr id="33" name="TextBox 32"/>
          <p:cNvSpPr txBox="1"/>
          <p:nvPr/>
        </p:nvSpPr>
        <p:spPr>
          <a:xfrm>
            <a:off x="6949624" y="4288831"/>
            <a:ext cx="2194379" cy="830997"/>
          </a:xfrm>
          <a:prstGeom prst="rect">
            <a:avLst/>
          </a:prstGeom>
          <a:solidFill>
            <a:schemeClr val="bg1">
              <a:lumMod val="95000"/>
            </a:schemeClr>
          </a:solidFill>
        </p:spPr>
        <p:txBody>
          <a:bodyPr wrap="square" rtlCol="0">
            <a:spAutoFit/>
          </a:bodyPr>
          <a:lstStyle/>
          <a:p>
            <a:pPr algn="ctr"/>
            <a:r>
              <a:rPr lang="en-US" sz="1200" dirty="0" err="1">
                <a:latin typeface="Times New Roman"/>
                <a:cs typeface="Times New Roman"/>
              </a:rPr>
              <a:t>Baifa</a:t>
            </a:r>
            <a:r>
              <a:rPr lang="en-US" sz="1200" dirty="0">
                <a:latin typeface="Times New Roman"/>
                <a:cs typeface="Times New Roman"/>
              </a:rPr>
              <a:t> 25</a:t>
            </a:r>
            <a:r>
              <a:rPr lang="en-US" sz="1200" baseline="30000" dirty="0">
                <a:latin typeface="Times New Roman"/>
                <a:cs typeface="Times New Roman"/>
              </a:rPr>
              <a:t>th</a:t>
            </a:r>
            <a:r>
              <a:rPr lang="en-US" sz="1200" dirty="0">
                <a:latin typeface="Times New Roman"/>
                <a:cs typeface="Times New Roman"/>
              </a:rPr>
              <a:t> Anniversary. </a:t>
            </a:r>
            <a:r>
              <a:rPr lang="en-US" altLang="zh-CN" sz="1200" dirty="0">
                <a:latin typeface="Times New Roman"/>
                <a:cs typeface="Times New Roman"/>
              </a:rPr>
              <a:t>New series Marine </a:t>
            </a:r>
            <a:r>
              <a:rPr lang="en-US" altLang="zh-CN" sz="1200" dirty="0" err="1">
                <a:latin typeface="Times New Roman"/>
                <a:cs typeface="Times New Roman"/>
              </a:rPr>
              <a:t>gensets</a:t>
            </a:r>
            <a:r>
              <a:rPr lang="en-US" altLang="zh-CN" sz="1200" dirty="0">
                <a:latin typeface="Times New Roman"/>
                <a:cs typeface="Times New Roman"/>
              </a:rPr>
              <a:t> and lighting towers.</a:t>
            </a:r>
            <a:r>
              <a:rPr lang="en-US" sz="1200" dirty="0">
                <a:latin typeface="Times New Roman"/>
                <a:cs typeface="Times New Roman"/>
              </a:rPr>
              <a:t> </a:t>
            </a:r>
            <a:r>
              <a:rPr lang="en-US" altLang="zh-CN" sz="1200" dirty="0">
                <a:latin typeface="Times New Roman"/>
                <a:cs typeface="Times New Roman"/>
              </a:rPr>
              <a:t>Improved product and market range.</a:t>
            </a:r>
            <a:endParaRPr lang="en-US" sz="1200" dirty="0">
              <a:latin typeface="Times New Roman"/>
              <a:cs typeface="Times New Roman"/>
            </a:endParaRPr>
          </a:p>
        </p:txBody>
      </p:sp>
      <p:sp>
        <p:nvSpPr>
          <p:cNvPr id="32" name="Parallelogram 31"/>
          <p:cNvSpPr/>
          <p:nvPr/>
        </p:nvSpPr>
        <p:spPr>
          <a:xfrm>
            <a:off x="7506946" y="2803959"/>
            <a:ext cx="1312823" cy="1390508"/>
          </a:xfrm>
          <a:prstGeom prst="parallelogram">
            <a:avLst/>
          </a:prstGeom>
          <a:blipFill rotWithShape="1">
            <a:blip r:embed="rId13" cstate="email">
              <a:extLst>
                <a:ext uri="{28A0092B-C50C-407E-A947-70E740481C1C}">
                  <a14:useLocalDpi xmlns:a14="http://schemas.microsoft.com/office/drawing/2010/main"/>
                </a:ext>
              </a:extLst>
            </a:blip>
            <a:stretch>
              <a:fillRect/>
            </a:stretch>
          </a:blip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50" dirty="0">
                <a:ln w="13500">
                  <a:solidFill>
                    <a:schemeClr val="accent1">
                      <a:shade val="2500"/>
                      <a:alpha val="6500"/>
                    </a:schemeClr>
                  </a:solidFill>
                  <a:prstDash val="solid"/>
                </a:ln>
                <a:solidFill>
                  <a:schemeClr val="bg1">
                    <a:alpha val="95000"/>
                  </a:schemeClr>
                </a:solidFill>
                <a:latin typeface="Times New Roman"/>
                <a:cs typeface="Times New Roman"/>
              </a:rPr>
              <a:t>\</a:t>
            </a:r>
          </a:p>
          <a:p>
            <a:pPr algn="ctr"/>
            <a:r>
              <a:rPr lang="en-US" sz="2400" b="1" spc="50" dirty="0">
                <a:ln w="13500">
                  <a:solidFill>
                    <a:schemeClr val="accent1">
                      <a:shade val="2500"/>
                      <a:alpha val="6500"/>
                    </a:schemeClr>
                  </a:solidFill>
                  <a:prstDash val="solid"/>
                </a:ln>
                <a:solidFill>
                  <a:schemeClr val="bg1">
                    <a:alpha val="95000"/>
                  </a:schemeClr>
                </a:solidFill>
                <a:effectLst/>
                <a:latin typeface="Times New Roman"/>
                <a:cs typeface="Times New Roman"/>
              </a:rPr>
              <a:t>2017</a:t>
            </a:r>
          </a:p>
        </p:txBody>
      </p:sp>
      <p:pic>
        <p:nvPicPr>
          <p:cNvPr id="2" name="Picture 1" descr="WechatIMG606.jpe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6400800"/>
          </a:xfrm>
          <a:prstGeom prst="rect">
            <a:avLst/>
          </a:prstGeom>
        </p:spPr>
      </p:pic>
      <p:sp>
        <p:nvSpPr>
          <p:cNvPr id="34" name="TextBox 33"/>
          <p:cNvSpPr txBox="1"/>
          <p:nvPr/>
        </p:nvSpPr>
        <p:spPr>
          <a:xfrm>
            <a:off x="2" y="5900868"/>
            <a:ext cx="2154135" cy="461665"/>
          </a:xfrm>
          <a:prstGeom prst="rect">
            <a:avLst/>
          </a:prstGeom>
          <a:noFill/>
        </p:spPr>
        <p:txBody>
          <a:bodyPr wrap="square" rtlCol="0">
            <a:spAutoFit/>
          </a:bodyPr>
          <a:lstStyle/>
          <a:p>
            <a:r>
              <a:rPr lang="en-US" sz="2400" dirty="0">
                <a:solidFill>
                  <a:schemeClr val="bg1">
                    <a:lumMod val="75000"/>
                  </a:schemeClr>
                </a:solidFill>
                <a:latin typeface="Abadi MT Condensed Extra Bold"/>
                <a:cs typeface="Abadi MT Condensed Extra Bold"/>
              </a:rPr>
              <a:t>ABOUT BAIFA</a:t>
            </a:r>
          </a:p>
        </p:txBody>
      </p:sp>
      <p:cxnSp>
        <p:nvCxnSpPr>
          <p:cNvPr id="37" name="Straight Connector 36"/>
          <p:cNvCxnSpPr/>
          <p:nvPr/>
        </p:nvCxnSpPr>
        <p:spPr>
          <a:xfrm flipH="1">
            <a:off x="462061" y="6678413"/>
            <a:ext cx="5773132" cy="12828"/>
          </a:xfrm>
          <a:prstGeom prst="line">
            <a:avLst/>
          </a:prstGeom>
          <a:ln>
            <a:gradFill flip="none" rotWithShape="1">
              <a:gsLst>
                <a:gs pos="0">
                  <a:srgbClr val="62A234"/>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5" name="Picture 2" descr="C:\Users\Administrator.SC-201903181053\Desktop\资源 6@4x.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003418" y="5252622"/>
            <a:ext cx="1358005" cy="1425791"/>
          </a:xfrm>
          <a:prstGeom prst="rect">
            <a:avLst/>
          </a:prstGeom>
          <a:noFill/>
        </p:spPr>
      </p:pic>
    </p:spTree>
    <p:extLst>
      <p:ext uri="{BB962C8B-B14F-4D97-AF65-F5344CB8AC3E}">
        <p14:creationId xmlns:p14="http://schemas.microsoft.com/office/powerpoint/2010/main" val="3049796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11322</TotalTime>
  <Words>5087</Words>
  <Application>Microsoft Macintosh PowerPoint</Application>
  <PresentationFormat>On-screen Show (4:3)</PresentationFormat>
  <Paragraphs>917</Paragraphs>
  <Slides>87</Slides>
  <Notes>55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87</vt:i4>
      </vt:variant>
    </vt:vector>
  </HeadingPairs>
  <TitlesOfParts>
    <vt:vector size="99" baseType="lpstr">
      <vt:lpstr>Arial Unicode MS</vt:lpstr>
      <vt:lpstr>宋体</vt:lpstr>
      <vt:lpstr>华文新魏</vt:lpstr>
      <vt:lpstr>方正黑体_GBK</vt:lpstr>
      <vt:lpstr>方正黑体简体</vt:lpstr>
      <vt:lpstr>Abadi MT Condensed Extra Bold</vt:lpstr>
      <vt:lpstr>Abadi MT Condensed Light</vt:lpstr>
      <vt:lpstr>Arial</vt:lpstr>
      <vt:lpstr>Avenir Light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Tianye Zhang</dc:creator>
  <cp:lastModifiedBy>Joyce Xiao</cp:lastModifiedBy>
  <cp:revision>283</cp:revision>
  <dcterms:created xsi:type="dcterms:W3CDTF">2017-12-26T02:09:31Z</dcterms:created>
  <dcterms:modified xsi:type="dcterms:W3CDTF">2024-12-18T07:22:51Z</dcterms:modified>
</cp:coreProperties>
</file>